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5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6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7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8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9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10.xml" ContentType="application/vnd.openxmlformats-officedocument.presentationml.notesSlide+xml"/>
  <Override PartName="/ppt/tags/tag174.xml" ContentType="application/vnd.openxmlformats-officedocument.presentationml.tags+xml"/>
  <Override PartName="/ppt/notesSlides/notesSlide11.xml" ContentType="application/vnd.openxmlformats-officedocument.presentationml.notesSlide+xml"/>
  <Override PartName="/ppt/tags/tag175.xml" ContentType="application/vnd.openxmlformats-officedocument.presentationml.tags+xml"/>
  <Override PartName="/ppt/notesSlides/notesSlide12.xml" ContentType="application/vnd.openxmlformats-officedocument.presentationml.notesSlide+xml"/>
  <Override PartName="/ppt/tags/tag176.xml" ContentType="application/vnd.openxmlformats-officedocument.presentationml.tags+xml"/>
  <Override PartName="/ppt/notesSlides/notesSlide1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6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7.xml" ContentType="application/vnd.openxmlformats-officedocument.presentationml.notesSlide+xml"/>
  <Override PartName="/ppt/tags/tag189.xml" ContentType="application/vnd.openxmlformats-officedocument.presentationml.tags+xml"/>
  <Override PartName="/ppt/notesSlides/notesSlide18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2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21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2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23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4.xml" ContentType="application/vnd.openxmlformats-officedocument.presentationml.notesSlide+xml"/>
  <Override PartName="/ppt/tags/tag218.xml" ContentType="application/vnd.openxmlformats-officedocument.presentationml.tags+xml"/>
  <Override PartName="/ppt/notesSlides/notesSlide25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27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8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29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30.xml" ContentType="application/vnd.openxmlformats-officedocument.presentationml.notesSlide+xml"/>
  <Override PartName="/ppt/tags/tag236.xml" ContentType="application/vnd.openxmlformats-officedocument.presentationml.tags+xml"/>
  <Override PartName="/ppt/notesSlides/notesSlide31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2.xml" ContentType="application/vnd.openxmlformats-officedocument.presentationml.notesSlide+xml"/>
  <Override PartName="/ppt/tags/tag240.xml" ContentType="application/vnd.openxmlformats-officedocument.presentationml.tags+xml"/>
  <Override PartName="/ppt/notesSlides/notesSlide33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34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3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36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37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66" r:id="rId3"/>
    <p:sldId id="267" r:id="rId4"/>
    <p:sldId id="276" r:id="rId5"/>
    <p:sldId id="421" r:id="rId6"/>
    <p:sldId id="423" r:id="rId7"/>
    <p:sldId id="424" r:id="rId8"/>
    <p:sldId id="434" r:id="rId9"/>
    <p:sldId id="449" r:id="rId10"/>
    <p:sldId id="435" r:id="rId11"/>
    <p:sldId id="450" r:id="rId12"/>
    <p:sldId id="425" r:id="rId13"/>
    <p:sldId id="436" r:id="rId14"/>
    <p:sldId id="426" r:id="rId15"/>
    <p:sldId id="437" r:id="rId16"/>
    <p:sldId id="427" r:id="rId17"/>
    <p:sldId id="428" r:id="rId18"/>
    <p:sldId id="429" r:id="rId19"/>
    <p:sldId id="439" r:id="rId20"/>
    <p:sldId id="431" r:id="rId21"/>
    <p:sldId id="430" r:id="rId22"/>
    <p:sldId id="432" r:id="rId23"/>
    <p:sldId id="433" r:id="rId24"/>
    <p:sldId id="438" r:id="rId25"/>
    <p:sldId id="440" r:id="rId26"/>
    <p:sldId id="441" r:id="rId27"/>
    <p:sldId id="443" r:id="rId28"/>
    <p:sldId id="442" r:id="rId29"/>
    <p:sldId id="444" r:id="rId30"/>
    <p:sldId id="280" r:id="rId31"/>
    <p:sldId id="445" r:id="rId32"/>
    <p:sldId id="446" r:id="rId33"/>
    <p:sldId id="447" r:id="rId34"/>
    <p:sldId id="448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284" r:id="rId80"/>
    <p:sldId id="49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0" autoAdjust="0"/>
    <p:restoredTop sz="95588" autoAdjust="0"/>
  </p:normalViewPr>
  <p:slideViewPr>
    <p:cSldViewPr snapToGrid="0">
      <p:cViewPr varScale="1">
        <p:scale>
          <a:sx n="83" d="100"/>
          <a:sy n="83" d="100"/>
        </p:scale>
        <p:origin x="955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A8160-444E-4086-B454-8FE8F8BAE13D}" type="datetimeFigureOut">
              <a:rPr lang="en-GB" smtClean="0"/>
              <a:t>16/08/2020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40A2B-5328-41E6-8B05-DBD9FD3C8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*****Preparation Notes*****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taking this course should already have covered</a:t>
            </a:r>
            <a:r>
              <a:rPr lang="en-US" baseline="0" dirty="0"/>
              <a:t> linear algebra elsewhere.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will use linear algebra extensively in this course.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2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0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8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4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22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62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4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155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61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7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18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55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4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12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41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44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0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94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67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6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24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21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55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06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38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4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24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54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49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33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2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141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5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7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8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3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</a:t>
            </a:r>
            <a:r>
              <a:rPr lang="en-US" altLang="en-US" b="1">
                <a:latin typeface="Arial" panose="020B0604020202020204" pitchFamily="34" charset="0"/>
              </a:rPr>
              <a:t>with Annotation</a:t>
            </a: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9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0098" y="1562793"/>
            <a:ext cx="7892169" cy="239504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000" b="1">
                <a:latin typeface="Minion Pro" panose="02040503050306020203" pitchFamily="18" charset="0"/>
              </a:defRPr>
            </a:lvl1pPr>
          </a:lstStyle>
          <a:p>
            <a:r>
              <a:rPr lang="en-US" dirty="0"/>
              <a:t>Add title here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59429" y="4236521"/>
            <a:ext cx="7882839" cy="1655762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800" b="1" kern="1200" spc="90" baseline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Lesson number here</a:t>
            </a:r>
          </a:p>
          <a:p>
            <a:r>
              <a:rPr lang="en-US" dirty="0"/>
              <a:t>Add </a:t>
            </a:r>
            <a:r>
              <a:rPr lang="en-US"/>
              <a:t>Lesson title here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559836" y="6458988"/>
            <a:ext cx="3844213" cy="399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© 2020 UMass Amherst Global.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183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769729"/>
            <a:ext cx="10515600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21227"/>
            <a:ext cx="10280779" cy="4343048"/>
          </a:xfrm>
        </p:spPr>
        <p:txBody>
          <a:bodyPr>
            <a:normAutofit/>
          </a:bodyPr>
          <a:lstStyle>
            <a:lvl1pPr>
              <a:defRPr sz="24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62129F-B1B7-B347-9F52-A9C714C6E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71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769729"/>
            <a:ext cx="10515599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21226"/>
            <a:ext cx="10280779" cy="4343048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36816B-2E50-2247-8D6A-20B1EAA1B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9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D2F2B-FF99-4569-9466-C8658579E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793F-7623-47AC-B71F-B9B5042A74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0E83-DDB6-406A-84E0-9F28DCD64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699826"/>
            <a:ext cx="10515599" cy="12863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2BB2B-4866-4680-95FD-DD4C8D0B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85068"/>
            <a:ext cx="10280779" cy="3810396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E039B40-A249-8042-9028-300DE1FE1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12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688261"/>
            <a:ext cx="10515599" cy="75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621226"/>
            <a:ext cx="10280779" cy="266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Add bullets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106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8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4.png"/><Relationship Id="rId5" Type="http://schemas.openxmlformats.org/officeDocument/2006/relationships/tags" Target="../tags/tag27.xml"/><Relationship Id="rId10" Type="http://schemas.openxmlformats.org/officeDocument/2006/relationships/image" Target="../media/image23.png"/><Relationship Id="rId4" Type="http://schemas.openxmlformats.org/officeDocument/2006/relationships/tags" Target="../tags/tag26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1.png"/><Relationship Id="rId5" Type="http://schemas.openxmlformats.org/officeDocument/2006/relationships/tags" Target="../tags/tag34.xml"/><Relationship Id="rId10" Type="http://schemas.openxmlformats.org/officeDocument/2006/relationships/image" Target="../media/image30.png"/><Relationship Id="rId4" Type="http://schemas.openxmlformats.org/officeDocument/2006/relationships/tags" Target="../tags/tag33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39.xml"/><Relationship Id="rId16" Type="http://schemas.openxmlformats.org/officeDocument/2006/relationships/image" Target="../media/image4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5.png"/><Relationship Id="rId5" Type="http://schemas.openxmlformats.org/officeDocument/2006/relationships/tags" Target="../tags/tag42.xml"/><Relationship Id="rId15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3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45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4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53.png"/><Relationship Id="rId5" Type="http://schemas.openxmlformats.org/officeDocument/2006/relationships/tags" Target="../tags/tag60.xml"/><Relationship Id="rId10" Type="http://schemas.openxmlformats.org/officeDocument/2006/relationships/image" Target="../media/image52.png"/><Relationship Id="rId4" Type="http://schemas.openxmlformats.org/officeDocument/2006/relationships/tags" Target="../tags/tag59.xml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4.xml"/><Relationship Id="rId7" Type="http://schemas.openxmlformats.org/officeDocument/2006/relationships/image" Target="../media/image24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66.xml"/><Relationship Id="rId10" Type="http://schemas.openxmlformats.org/officeDocument/2006/relationships/image" Target="../media/image58.png"/><Relationship Id="rId4" Type="http://schemas.openxmlformats.org/officeDocument/2006/relationships/tags" Target="../tags/tag65.xml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69.xml"/><Relationship Id="rId7" Type="http://schemas.openxmlformats.org/officeDocument/2006/relationships/image" Target="../media/image6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5" Type="http://schemas.openxmlformats.org/officeDocument/2006/relationships/tags" Target="../tags/tag71.xml"/><Relationship Id="rId10" Type="http://schemas.openxmlformats.org/officeDocument/2006/relationships/image" Target="../media/image63.png"/><Relationship Id="rId4" Type="http://schemas.openxmlformats.org/officeDocument/2006/relationships/tags" Target="../tags/tag70.xm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6.xml"/><Relationship Id="rId7" Type="http://schemas.openxmlformats.org/officeDocument/2006/relationships/image" Target="../media/image6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78.xml"/><Relationship Id="rId10" Type="http://schemas.openxmlformats.org/officeDocument/2006/relationships/image" Target="../media/image70.png"/><Relationship Id="rId4" Type="http://schemas.openxmlformats.org/officeDocument/2006/relationships/tags" Target="../tags/tag77.xml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74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73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76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89.xml"/><Relationship Id="rId7" Type="http://schemas.openxmlformats.org/officeDocument/2006/relationships/image" Target="../media/image77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0.xml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81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12.png"/><Relationship Id="rId17" Type="http://schemas.openxmlformats.org/officeDocument/2006/relationships/image" Target="../media/image85.png"/><Relationship Id="rId2" Type="http://schemas.openxmlformats.org/officeDocument/2006/relationships/tags" Target="../tags/tag92.xml"/><Relationship Id="rId16" Type="http://schemas.openxmlformats.org/officeDocument/2006/relationships/image" Target="../media/image84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80.png"/><Relationship Id="rId5" Type="http://schemas.openxmlformats.org/officeDocument/2006/relationships/tags" Target="../tags/tag95.xml"/><Relationship Id="rId1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0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89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88.png"/><Relationship Id="rId5" Type="http://schemas.openxmlformats.org/officeDocument/2006/relationships/tags" Target="../tags/tag103.xml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tags" Target="../tags/tag102.xml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6.png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5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12.png"/><Relationship Id="rId5" Type="http://schemas.openxmlformats.org/officeDocument/2006/relationships/tags" Target="../tags/tag110.xml"/><Relationship Id="rId10" Type="http://schemas.openxmlformats.org/officeDocument/2006/relationships/image" Target="../media/image94.png"/><Relationship Id="rId4" Type="http://schemas.openxmlformats.org/officeDocument/2006/relationships/tags" Target="../tags/tag109.xml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0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99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98.png"/><Relationship Id="rId5" Type="http://schemas.openxmlformats.org/officeDocument/2006/relationships/tags" Target="../tags/tag117.xml"/><Relationship Id="rId10" Type="http://schemas.openxmlformats.org/officeDocument/2006/relationships/image" Target="../media/image95.png"/><Relationship Id="rId4" Type="http://schemas.openxmlformats.org/officeDocument/2006/relationships/tags" Target="../tags/tag116.xml"/><Relationship Id="rId9" Type="http://schemas.openxmlformats.org/officeDocument/2006/relationships/image" Target="../media/image12.png"/><Relationship Id="rId1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103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02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25.xml"/><Relationship Id="rId7" Type="http://schemas.openxmlformats.org/officeDocument/2006/relationships/image" Target="../media/image105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110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34.xml"/><Relationship Id="rId7" Type="http://schemas.openxmlformats.org/officeDocument/2006/relationships/image" Target="../media/image6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2.png"/><Relationship Id="rId5" Type="http://schemas.openxmlformats.org/officeDocument/2006/relationships/tags" Target="../tags/tag136.xml"/><Relationship Id="rId10" Type="http://schemas.openxmlformats.org/officeDocument/2006/relationships/image" Target="../media/image63.png"/><Relationship Id="rId4" Type="http://schemas.openxmlformats.org/officeDocument/2006/relationships/tags" Target="../tags/tag135.xml"/><Relationship Id="rId9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39.xml"/><Relationship Id="rId7" Type="http://schemas.openxmlformats.org/officeDocument/2006/relationships/image" Target="../media/image111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0.xml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ilitycours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1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120.png"/><Relationship Id="rId5" Type="http://schemas.openxmlformats.org/officeDocument/2006/relationships/tags" Target="../tags/tag148.xml"/><Relationship Id="rId10" Type="http://schemas.openxmlformats.org/officeDocument/2006/relationships/image" Target="../media/image119.png"/><Relationship Id="rId4" Type="http://schemas.openxmlformats.org/officeDocument/2006/relationships/tags" Target="../tags/tag147.xml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../media/image103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02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57.xml"/><Relationship Id="rId7" Type="http://schemas.openxmlformats.org/officeDocument/2006/relationships/image" Target="../media/image12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4.png"/><Relationship Id="rId4" Type="http://schemas.openxmlformats.org/officeDocument/2006/relationships/tags" Target="../tags/tag158.xml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165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33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2.png"/><Relationship Id="rId5" Type="http://schemas.openxmlformats.org/officeDocument/2006/relationships/tags" Target="../tags/tag167.xml"/><Relationship Id="rId10" Type="http://schemas.openxmlformats.org/officeDocument/2006/relationships/image" Target="../media/image131.png"/><Relationship Id="rId4" Type="http://schemas.openxmlformats.org/officeDocument/2006/relationships/tags" Target="../tags/tag166.xml"/><Relationship Id="rId9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3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tags" Target="../tags/tag172.xml"/><Relationship Id="rId7" Type="http://schemas.openxmlformats.org/officeDocument/2006/relationships/image" Target="../media/image12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Relationship Id="rId9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14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tags" Target="../tags/tag181.xml"/><Relationship Id="rId7" Type="http://schemas.openxmlformats.org/officeDocument/2006/relationships/image" Target="../media/image143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6.png"/><Relationship Id="rId4" Type="http://schemas.openxmlformats.org/officeDocument/2006/relationships/tags" Target="../tags/tag182.xml"/><Relationship Id="rId9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87.xml"/><Relationship Id="rId7" Type="http://schemas.openxmlformats.org/officeDocument/2006/relationships/image" Target="../media/image149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Relationship Id="rId9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4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95.png"/><Relationship Id="rId5" Type="http://schemas.openxmlformats.org/officeDocument/2006/relationships/tags" Target="../tags/tag194.xml"/><Relationship Id="rId10" Type="http://schemas.openxmlformats.org/officeDocument/2006/relationships/image" Target="../media/image12.png"/><Relationship Id="rId4" Type="http://schemas.openxmlformats.org/officeDocument/2006/relationships/tags" Target="../tags/tag193.xml"/><Relationship Id="rId9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tags" Target="../tags/tag198.xml"/><Relationship Id="rId7" Type="http://schemas.openxmlformats.org/officeDocument/2006/relationships/image" Target="../media/image156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5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tags" Target="../tags/tag201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161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0.png"/><Relationship Id="rId5" Type="http://schemas.openxmlformats.org/officeDocument/2006/relationships/tags" Target="../tags/tag203.xml"/><Relationship Id="rId10" Type="http://schemas.openxmlformats.org/officeDocument/2006/relationships/image" Target="../media/image159.png"/><Relationship Id="rId4" Type="http://schemas.openxmlformats.org/officeDocument/2006/relationships/tags" Target="../tags/tag202.xml"/><Relationship Id="rId9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tags" Target="../tags/tag206.xml"/><Relationship Id="rId7" Type="http://schemas.openxmlformats.org/officeDocument/2006/relationships/image" Target="../media/image163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6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209.xml"/><Relationship Id="rId7" Type="http://schemas.openxmlformats.org/officeDocument/2006/relationships/image" Target="../media/image166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65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image" Target="../media/image169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168.png"/><Relationship Id="rId17" Type="http://schemas.openxmlformats.org/officeDocument/2006/relationships/image" Target="../media/image172.png"/><Relationship Id="rId2" Type="http://schemas.openxmlformats.org/officeDocument/2006/relationships/tags" Target="../tags/tag211.xml"/><Relationship Id="rId16" Type="http://schemas.openxmlformats.org/officeDocument/2006/relationships/image" Target="../media/image171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12.png"/><Relationship Id="rId5" Type="http://schemas.openxmlformats.org/officeDocument/2006/relationships/tags" Target="../tags/tag214.xml"/><Relationship Id="rId15" Type="http://schemas.openxmlformats.org/officeDocument/2006/relationships/image" Target="../media/image170.png"/><Relationship Id="rId10" Type="http://schemas.openxmlformats.org/officeDocument/2006/relationships/notesSlide" Target="../notesSlides/notesSlide24.xml"/><Relationship Id="rId4" Type="http://schemas.openxmlformats.org/officeDocument/2006/relationships/tags" Target="../tags/tag2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Relationship Id="rId4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tags" Target="../tags/tag221.xml"/><Relationship Id="rId7" Type="http://schemas.openxmlformats.org/officeDocument/2006/relationships/image" Target="../media/image175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7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24.xml"/><Relationship Id="rId7" Type="http://schemas.openxmlformats.org/officeDocument/2006/relationships/image" Target="../media/image95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78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2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notesSlide" Target="../notesSlides/notesSlide2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tags" Target="../tags/tag229.xml"/><Relationship Id="rId7" Type="http://schemas.openxmlformats.org/officeDocument/2006/relationships/image" Target="../media/image183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png"/><Relationship Id="rId4" Type="http://schemas.openxmlformats.org/officeDocument/2006/relationships/tags" Target="../tags/tag230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33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188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7.png"/><Relationship Id="rId5" Type="http://schemas.openxmlformats.org/officeDocument/2006/relationships/tags" Target="../tags/tag235.xml"/><Relationship Id="rId10" Type="http://schemas.openxmlformats.org/officeDocument/2006/relationships/image" Target="../media/image186.png"/><Relationship Id="rId4" Type="http://schemas.openxmlformats.org/officeDocument/2006/relationships/tags" Target="../tags/tag234.xml"/><Relationship Id="rId9" Type="http://schemas.openxmlformats.org/officeDocument/2006/relationships/image" Target="../media/image1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6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tags" Target="../tags/tag239.xml"/><Relationship Id="rId7" Type="http://schemas.openxmlformats.org/officeDocument/2006/relationships/image" Target="../media/image188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image" Target="../media/image190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0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243.xml"/><Relationship Id="rId7" Type="http://schemas.openxmlformats.org/officeDocument/2006/relationships/notesSlide" Target="../notesSlides/notesSlide34.xml"/><Relationship Id="rId12" Type="http://schemas.openxmlformats.org/officeDocument/2006/relationships/image" Target="../media/image198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7.png"/><Relationship Id="rId5" Type="http://schemas.openxmlformats.org/officeDocument/2006/relationships/tags" Target="../tags/tag245.xml"/><Relationship Id="rId10" Type="http://schemas.openxmlformats.org/officeDocument/2006/relationships/image" Target="../media/image196.png"/><Relationship Id="rId4" Type="http://schemas.openxmlformats.org/officeDocument/2006/relationships/tags" Target="../tags/tag244.xml"/><Relationship Id="rId9" Type="http://schemas.openxmlformats.org/officeDocument/2006/relationships/image" Target="../media/image19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201.png"/><Relationship Id="rId5" Type="http://schemas.openxmlformats.org/officeDocument/2006/relationships/tags" Target="../tags/tag250.xml"/><Relationship Id="rId10" Type="http://schemas.openxmlformats.org/officeDocument/2006/relationships/image" Target="../media/image200.png"/><Relationship Id="rId4" Type="http://schemas.openxmlformats.org/officeDocument/2006/relationships/tags" Target="../tags/tag249.xml"/><Relationship Id="rId9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54.xml"/><Relationship Id="rId7" Type="http://schemas.openxmlformats.org/officeDocument/2006/relationships/image" Target="../media/image198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03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tags" Target="../tags/tag257.xml"/><Relationship Id="rId7" Type="http://schemas.openxmlformats.org/officeDocument/2006/relationships/image" Target="../media/image206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205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187.png"/><Relationship Id="rId3" Type="http://schemas.openxmlformats.org/officeDocument/2006/relationships/tags" Target="../tags/tag2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8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image" Target="../media/image207.png"/><Relationship Id="rId5" Type="http://schemas.openxmlformats.org/officeDocument/2006/relationships/tags" Target="../tags/tag262.xml"/><Relationship Id="rId10" Type="http://schemas.openxmlformats.org/officeDocument/2006/relationships/image" Target="../media/image206.png"/><Relationship Id="rId4" Type="http://schemas.openxmlformats.org/officeDocument/2006/relationships/tags" Target="../tags/tag261.xml"/><Relationship Id="rId9" Type="http://schemas.openxmlformats.org/officeDocument/2006/relationships/image" Target="../media/image209.png"/><Relationship Id="rId14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ilitycourse.com/chapter11/11_0_0_intro.ph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5.png"/><Relationship Id="rId5" Type="http://schemas.openxmlformats.org/officeDocument/2006/relationships/tags" Target="../tags/tag15.xml"/><Relationship Id="rId10" Type="http://schemas.openxmlformats.org/officeDocument/2006/relationships/image" Target="../media/image14.png"/><Relationship Id="rId4" Type="http://schemas.openxmlformats.org/officeDocument/2006/relationships/tags" Target="../tags/tag14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202" y="3501086"/>
            <a:ext cx="7882839" cy="1655762"/>
          </a:xfrm>
        </p:spPr>
        <p:txBody>
          <a:bodyPr>
            <a:noAutofit/>
          </a:bodyPr>
          <a:lstStyle/>
          <a:p>
            <a:r>
              <a:rPr lang="en-US" dirty="0"/>
              <a:t>Lessons 18-20</a:t>
            </a:r>
          </a:p>
          <a:p>
            <a:r>
              <a:rPr lang="en-US" dirty="0"/>
              <a:t>Chapter 10</a:t>
            </a:r>
            <a:endParaRPr lang="en-US" sz="2800" b="1" dirty="0"/>
          </a:p>
          <a:p>
            <a:r>
              <a:rPr lang="en-US" dirty="0"/>
              <a:t>Introduction to Random Processes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364202" y="1113486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</a:rPr>
              <a:t>ECE 603</a:t>
            </a:r>
            <a:r>
              <a:rPr lang="en-GB" dirty="0"/>
              <a:t/>
            </a:r>
            <a:br>
              <a:rPr lang="en-GB" dirty="0"/>
            </a:br>
            <a:r>
              <a:rPr lang="en-US" dirty="0"/>
              <a:t>Probability and Random Processes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423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 any time              ,              is a random variable </a:t>
            </a:r>
          </a:p>
          <a:p>
            <a:r>
              <a:rPr lang="en-US" dirty="0"/>
              <a:t>Each of the possible outcomes (functions) is called a </a:t>
            </a:r>
            <a:r>
              <a:rPr lang="en-US" dirty="0">
                <a:solidFill>
                  <a:srgbClr val="FF0000"/>
                </a:solidFill>
              </a:rPr>
              <a:t>sample function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These are examples of </a:t>
            </a:r>
            <a:r>
              <a:rPr lang="en-US" dirty="0">
                <a:solidFill>
                  <a:srgbClr val="FF0000"/>
                </a:solidFill>
              </a:rPr>
              <a:t>continuous-time</a:t>
            </a:r>
            <a:r>
              <a:rPr lang="en-US" dirty="0"/>
              <a:t> random processes: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66" y="3246143"/>
            <a:ext cx="2399086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74" y="1732574"/>
            <a:ext cx="828343" cy="2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166" y="1705278"/>
            <a:ext cx="819200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B4EAA91-35FC-A140-BD3D-A26F557CE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90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Discrete-time</a:t>
            </a:r>
            <a:r>
              <a:rPr lang="en-US" dirty="0"/>
              <a:t> random process: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60" y="2445073"/>
            <a:ext cx="5101715" cy="365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78" y="3183459"/>
            <a:ext cx="4188800" cy="278248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0FC12483-1E8B-9147-A85D-BB0782219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34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random process is a collection of random variables usually indexed by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12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02" y="2308978"/>
            <a:ext cx="2033372" cy="365714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72D6E1B-D502-924C-B2D7-4616B2D8A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74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 </a:t>
            </a:r>
            <a:r>
              <a:rPr lang="en-US" dirty="0">
                <a:solidFill>
                  <a:srgbClr val="FF0000"/>
                </a:solidFill>
              </a:rPr>
              <a:t>continuous-time</a:t>
            </a:r>
            <a:r>
              <a:rPr lang="en-US" dirty="0"/>
              <a:t> random process is a random process                             , where       is an interval on the real line such as                                                         etc.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 </a:t>
            </a:r>
            <a:r>
              <a:rPr lang="en-US" dirty="0">
                <a:solidFill>
                  <a:srgbClr val="FF0000"/>
                </a:solidFill>
              </a:rPr>
              <a:t>discrete-time</a:t>
            </a:r>
            <a:r>
              <a:rPr lang="en-US" dirty="0"/>
              <a:t> random process (or a </a:t>
            </a:r>
            <a:r>
              <a:rPr lang="en-US" dirty="0">
                <a:solidFill>
                  <a:srgbClr val="FF0000"/>
                </a:solidFill>
              </a:rPr>
              <a:t>random sequence</a:t>
            </a:r>
            <a:r>
              <a:rPr lang="en-US" dirty="0"/>
              <a:t>) is a random process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                        , where      is a countable set such as      or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21" y="1904391"/>
            <a:ext cx="195657" cy="2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57" y="2402161"/>
            <a:ext cx="3667733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72" y="1836125"/>
            <a:ext cx="1845257" cy="350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6" y="4387838"/>
            <a:ext cx="2922971" cy="3504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81" y="4453276"/>
            <a:ext cx="195657" cy="213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67" y="4426376"/>
            <a:ext cx="206628" cy="2139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24" y="4431397"/>
            <a:ext cx="186514" cy="208457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F039100-E341-A240-9AF0-5C0750237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71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 random process is a random function of time.</a:t>
            </a:r>
          </a:p>
          <a:p>
            <a:pPr marL="0" indent="0">
              <a:buNone/>
            </a:pPr>
            <a:r>
              <a:rPr lang="en-US" sz="2800" dirty="0"/>
              <a:t>Example.</a:t>
            </a:r>
            <a:r>
              <a:rPr lang="en-US" dirty="0"/>
              <a:t> You have 1000 dollars to put in an account with interest rate      , compounded annually. That is, if         is the value of the account at year     , then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value of      is a random variable that is determined when you put the money in the bank, but it does not change after that. In particular, assume that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453" y="2220775"/>
            <a:ext cx="256000" cy="21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03" y="2561969"/>
            <a:ext cx="424076" cy="245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453" y="2628797"/>
            <a:ext cx="197486" cy="1389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81" y="3277228"/>
            <a:ext cx="6343314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8" y="5085000"/>
            <a:ext cx="3942401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25" y="4037212"/>
            <a:ext cx="256000" cy="212114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2762748-A574-5447-9787-51AFECBF1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65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Orchestrated Conversation:</a:t>
            </a:r>
            <a:br>
              <a:rPr lang="en-US" dirty="0"/>
            </a:br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98500"/>
            <a:ext cx="10280779" cy="43430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Find all possible sample functions for the random process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Find the expected value of your account at year three. That is, find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45" y="2401198"/>
            <a:ext cx="2987886" cy="365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688" y="3223218"/>
            <a:ext cx="956343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1135087-080C-374C-B2B1-885118D1C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65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                                        be defined as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where      and      are independent normal                  random variables.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Find all possible sample functions for this random process.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Define the random variable                       . Find the PDF of      .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Let also                       . Find                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47" y="1704810"/>
            <a:ext cx="2505905" cy="350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47" y="2470805"/>
            <a:ext cx="5394286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67" y="3288568"/>
            <a:ext cx="241371" cy="2157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95" y="3295883"/>
            <a:ext cx="246857" cy="2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66" y="3275316"/>
            <a:ext cx="1053257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77" y="4186619"/>
            <a:ext cx="1459200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98" y="4193217"/>
            <a:ext cx="254172" cy="208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1" y="4650379"/>
            <a:ext cx="1426286" cy="3035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95" y="4637127"/>
            <a:ext cx="943543" cy="303543"/>
          </a:xfrm>
          <a:prstGeom prst="rect">
            <a:avLst/>
          </a:prstGeom>
        </p:spPr>
      </p:pic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B79F33F0-A40E-474F-A988-0018E1C33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65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Mean and Correlation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Function of a Random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a random process                               the</a:t>
            </a:r>
            <a:r>
              <a:rPr lang="en-US" b="0" dirty="0"/>
              <a:t> </a:t>
            </a:r>
            <a:r>
              <a:rPr lang="en-US" dirty="0">
                <a:solidFill>
                  <a:srgbClr val="FF0000"/>
                </a:solidFill>
              </a:rPr>
              <a:t>mean function                                  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defined as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17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25" y="2331921"/>
            <a:ext cx="1925486" cy="36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38" y="2345569"/>
            <a:ext cx="2126628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57" y="3327159"/>
            <a:ext cx="2560000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2F071E9-0188-0E40-AC99-85CBCD933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31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Mean and Correlation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a random process                              , the </a:t>
            </a:r>
            <a:r>
              <a:rPr lang="en-US" dirty="0">
                <a:solidFill>
                  <a:srgbClr val="FF0000"/>
                </a:solidFill>
              </a:rPr>
              <a:t>autocorrelation function</a:t>
            </a:r>
            <a:r>
              <a:rPr lang="en-US" dirty="0"/>
              <a:t> or, simply, the </a:t>
            </a:r>
            <a:r>
              <a:rPr lang="en-US" dirty="0">
                <a:solidFill>
                  <a:srgbClr val="FF0000"/>
                </a:solidFill>
              </a:rPr>
              <a:t>correlation function</a:t>
            </a:r>
            <a:r>
              <a:rPr lang="en-US" dirty="0"/>
              <a:t>,                        , is defined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23" y="1819421"/>
            <a:ext cx="1925486" cy="365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58" y="2395672"/>
            <a:ext cx="1461029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76" y="3166011"/>
            <a:ext cx="6531657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4C83B47-036D-2F4B-B5B1-0287F948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7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Mean and Correlation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a random process                              , the </a:t>
            </a:r>
            <a:r>
              <a:rPr lang="en-US" dirty="0" err="1">
                <a:solidFill>
                  <a:srgbClr val="FF0000"/>
                </a:solidFill>
              </a:rPr>
              <a:t>autocovariance</a:t>
            </a:r>
            <a:r>
              <a:rPr lang="en-US" dirty="0">
                <a:solidFill>
                  <a:srgbClr val="FF0000"/>
                </a:solidFill>
              </a:rPr>
              <a:t> function</a:t>
            </a:r>
            <a:r>
              <a:rPr lang="en-US" dirty="0"/>
              <a:t> or, simply, the </a:t>
            </a:r>
            <a:r>
              <a:rPr lang="en-US" dirty="0">
                <a:solidFill>
                  <a:srgbClr val="FF0000"/>
                </a:solidFill>
              </a:rPr>
              <a:t>covariance function</a:t>
            </a:r>
            <a:r>
              <a:rPr lang="en-US" dirty="0"/>
              <a:t>,                        , is defined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19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0" y="1832673"/>
            <a:ext cx="1925486" cy="36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05" y="2408925"/>
            <a:ext cx="1439086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17" y="3156655"/>
            <a:ext cx="8303545" cy="788115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667AD116-64B2-4847-BF4C-C4D3CF7BA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12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the concept of random processes.</a:t>
            </a:r>
          </a:p>
          <a:p>
            <a:r>
              <a:rPr lang="en-US" dirty="0"/>
              <a:t>Apply methods of analysis to multiple random processes.</a:t>
            </a:r>
          </a:p>
          <a:p>
            <a:r>
              <a:rPr lang="en-US" dirty="0"/>
              <a:t>Explore mean and correlation functions.</a:t>
            </a:r>
          </a:p>
          <a:p>
            <a:r>
              <a:rPr lang="en-US" dirty="0"/>
              <a:t>Examine stationary processes.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3ECA-8E7C-408D-913E-1F602248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B200-A4A1-4851-90AE-F6218B6F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EC6C2-CDDA-774B-9E99-7FF7C5AE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795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Multiple Random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For two random processes                                and                               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cross-correlation</a:t>
            </a:r>
            <a:r>
              <a:rPr lang="en-US" dirty="0"/>
              <a:t> function                           , is defined by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cross-covariance</a:t>
            </a:r>
            <a:r>
              <a:rPr lang="en-US" dirty="0"/>
              <a:t> function                           , is defined by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20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66" y="1673617"/>
            <a:ext cx="1925486" cy="36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4" y="1648424"/>
            <a:ext cx="1896229" cy="363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84" y="2310613"/>
            <a:ext cx="1680457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28" y="2977862"/>
            <a:ext cx="6763886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35" y="3669996"/>
            <a:ext cx="1662171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26" y="4408903"/>
            <a:ext cx="8727770" cy="788114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12FAC2E-146D-5448-9EC4-FDFC51C2A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Multiple Random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random processes                                and                                 are said to be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if, for 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the set of random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are independent of the set of random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55" y="1674235"/>
            <a:ext cx="1925486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29" y="1674235"/>
            <a:ext cx="1994971" cy="365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50" y="2332627"/>
            <a:ext cx="2401981" cy="11129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00" y="4157017"/>
            <a:ext cx="3642514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00" y="5322020"/>
            <a:ext cx="3584000" cy="3419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87D4E61-9F2E-544E-8554-8742CF6CF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58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continuous-time random process                               is </a:t>
            </a:r>
            <a:r>
              <a:rPr lang="en-US" dirty="0">
                <a:solidFill>
                  <a:srgbClr val="FF0000"/>
                </a:solidFill>
              </a:rPr>
              <a:t>strict-sense stationary</a:t>
            </a:r>
            <a:r>
              <a:rPr lang="en-US" dirty="0"/>
              <a:t> or simply </a:t>
            </a:r>
            <a:r>
              <a:rPr lang="en-US" dirty="0">
                <a:solidFill>
                  <a:srgbClr val="FF0000"/>
                </a:solidFill>
              </a:rPr>
              <a:t>stationary</a:t>
            </a:r>
            <a:r>
              <a:rPr lang="en-US" dirty="0"/>
              <a:t> if, for all                                       and all                , the joint CDF of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 the same as the joint CDF of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52" y="1792917"/>
            <a:ext cx="1921829" cy="365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63" y="2376101"/>
            <a:ext cx="2457600" cy="266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30" y="2376166"/>
            <a:ext cx="914286" cy="239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38" y="3085597"/>
            <a:ext cx="3529143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75" y="4513865"/>
            <a:ext cx="5785600" cy="303543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2BA1B4A-3F7B-6342-BE62-0A344EC16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609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That is, for all real numbers                                , we have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48" y="1780117"/>
            <a:ext cx="2007771" cy="195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45" y="2392898"/>
            <a:ext cx="9225144" cy="788115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3C9E12E-4C51-5E40-959D-F2D53B65F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48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28125"/>
            <a:ext cx="1039109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discrete-time random process                                 is </a:t>
            </a:r>
            <a:r>
              <a:rPr lang="en-US" dirty="0">
                <a:solidFill>
                  <a:srgbClr val="FF0000"/>
                </a:solidFill>
              </a:rPr>
              <a:t>strict-sense stationary </a:t>
            </a:r>
            <a:r>
              <a:rPr lang="en-US" dirty="0"/>
              <a:t>or simply </a:t>
            </a:r>
            <a:r>
              <a:rPr lang="en-US" dirty="0">
                <a:solidFill>
                  <a:srgbClr val="FF0000"/>
                </a:solidFill>
              </a:rPr>
              <a:t>stationary</a:t>
            </a:r>
            <a:r>
              <a:rPr lang="en-US" dirty="0"/>
              <a:t>, if for all                                           and all               , the joint CDF of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 the same as the joint CDF 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2" y="2421789"/>
            <a:ext cx="2706286" cy="266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39" y="2425055"/>
            <a:ext cx="901486" cy="235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93" y="3062259"/>
            <a:ext cx="3799771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88" y="4516716"/>
            <a:ext cx="6067200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21" y="1837565"/>
            <a:ext cx="2086401" cy="365714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439D94E-13F8-074D-A394-83A5C7038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399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That is, for all real numbers                                , we have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14" y="1780117"/>
            <a:ext cx="2007771" cy="195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9" y="2392898"/>
            <a:ext cx="9653030" cy="788115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BAC4A5FA-B4C7-9644-B1D5-5566AB67E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14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Weak-Sense Stationary Processes: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A continuous-time random process                              is </a:t>
            </a:r>
            <a:r>
              <a:rPr lang="en-US" dirty="0">
                <a:solidFill>
                  <a:srgbClr val="FF0000"/>
                </a:solidFill>
              </a:rPr>
              <a:t>weak-sense stationary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wide-stationary</a:t>
            </a:r>
            <a:r>
              <a:rPr lang="en-US" b="0" dirty="0">
                <a:solidFill>
                  <a:srgbClr val="FF0000"/>
                </a:solidFill>
              </a:rPr>
              <a:t> (</a:t>
            </a:r>
            <a:r>
              <a:rPr lang="en-US" dirty="0">
                <a:solidFill>
                  <a:srgbClr val="FF0000"/>
                </a:solidFill>
              </a:rPr>
              <a:t>WSS</a:t>
            </a:r>
            <a:r>
              <a:rPr lang="en-US" b="0" dirty="0">
                <a:solidFill>
                  <a:srgbClr val="FF0000"/>
                </a:solidFill>
              </a:rPr>
              <a:t>)</a:t>
            </a:r>
            <a:r>
              <a:rPr lang="en-US" b="0" dirty="0"/>
              <a:t> </a:t>
            </a:r>
            <a:r>
              <a:rPr lang="en-US" dirty="0"/>
              <a:t>if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26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41" y="2173797"/>
            <a:ext cx="1841752" cy="35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00" y="3136746"/>
            <a:ext cx="3872914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00" y="3853244"/>
            <a:ext cx="6398173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0CD3DDE2-BA42-C143-B79F-FE073788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16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Weak-Sense Stationary Processes: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 discrete-time random process                                is </a:t>
            </a:r>
            <a:r>
              <a:rPr lang="en-US" dirty="0">
                <a:solidFill>
                  <a:srgbClr val="FF0000"/>
                </a:solidFill>
              </a:rPr>
              <a:t>weak-sense stationary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wide-stationary</a:t>
            </a:r>
            <a:r>
              <a:rPr lang="en-US" b="0" dirty="0">
                <a:solidFill>
                  <a:srgbClr val="FF0000"/>
                </a:solidFill>
              </a:rPr>
              <a:t> (</a:t>
            </a:r>
            <a:r>
              <a:rPr lang="en-US" dirty="0">
                <a:solidFill>
                  <a:srgbClr val="FF0000"/>
                </a:solidFill>
              </a:rPr>
              <a:t>WSS</a:t>
            </a:r>
            <a:r>
              <a:rPr lang="en-US" b="0" dirty="0">
                <a:solidFill>
                  <a:srgbClr val="FF0000"/>
                </a:solidFill>
              </a:rPr>
              <a:t>)</a:t>
            </a:r>
            <a:r>
              <a:rPr lang="en-US" b="0" dirty="0"/>
              <a:t> </a:t>
            </a:r>
            <a:r>
              <a:rPr lang="en-US" dirty="0"/>
              <a:t>if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03" y="2174593"/>
            <a:ext cx="1999466" cy="35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47" y="3110246"/>
            <a:ext cx="4035658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47" y="3818881"/>
            <a:ext cx="6924802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A4E550B5-25BE-7540-B59E-F71042C9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013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random process                              defined as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where                                                 . Show that</a:t>
            </a:r>
            <a:r>
              <a:rPr lang="en-US" sz="3200" dirty="0">
                <a:solidFill>
                  <a:schemeClr val="accent1"/>
                </a:solidFill>
              </a:rPr>
              <a:t>         </a:t>
            </a:r>
            <a:r>
              <a:rPr lang="en-US" dirty="0"/>
              <a:t>is a WSS process.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28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5" y="1714426"/>
            <a:ext cx="1841752" cy="35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19" y="2466216"/>
            <a:ext cx="2808686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35" y="3436200"/>
            <a:ext cx="3170743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57" y="3427485"/>
            <a:ext cx="665600" cy="303543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9C161A4-2BC1-954E-91B6-C5E5B3514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40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Properties of               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If             WSS, 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92" y="1722847"/>
            <a:ext cx="1024152" cy="328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0" y="2256669"/>
            <a:ext cx="1610971" cy="2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1" y="2764979"/>
            <a:ext cx="665600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7" y="2751727"/>
            <a:ext cx="3187200" cy="3035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80" y="3357070"/>
            <a:ext cx="3858285" cy="3419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57" y="3357071"/>
            <a:ext cx="3993600" cy="3419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35" y="4068048"/>
            <a:ext cx="8603428" cy="3035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17" y="4871353"/>
            <a:ext cx="5644798" cy="303543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9859EEE-3E2F-924F-84E7-701F7697C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10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real world, you may be interested in multiple observations of random values over a period of time. One example might be watching a company’s stock price fluctuate over time.</a:t>
            </a:r>
          </a:p>
          <a:p>
            <a:pPr marL="0" indent="0">
              <a:buNone/>
            </a:pPr>
            <a:r>
              <a:rPr lang="en-US" dirty="0"/>
              <a:t>Knowing that random processes are collections of random variables, you possess the knowledge needed to analyze these random processes.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8A4A5-C7C5-42A9-9997-1762B47C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8275-B17B-4977-90CA-8BA28802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0EA712-81F6-FF4B-B7FE-65398EEC6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48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Processes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3"/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Proof: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5CDC3-3447-43D3-AC50-38E04329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AC83-0AB3-4257-BF48-844E442E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30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20" y="1715389"/>
            <a:ext cx="4975543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20" y="2929159"/>
            <a:ext cx="1320838" cy="278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20" y="3411946"/>
            <a:ext cx="1868952" cy="278248"/>
          </a:xfrm>
          <a:prstGeom prst="rect">
            <a:avLst/>
          </a:prstGeom>
        </p:spPr>
      </p:pic>
      <p:pic>
        <p:nvPicPr>
          <p:cNvPr id="1026" name="Picture 2" descr="correlatio-functi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88" y="2631599"/>
            <a:ext cx="5485263" cy="302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AD365C-AB25-8248-9FF4-0F4BF3D86FD7}"/>
              </a:ext>
            </a:extLst>
          </p:cNvPr>
          <p:cNvGrpSpPr/>
          <p:nvPr/>
        </p:nvGrpSpPr>
        <p:grpSpPr>
          <a:xfrm>
            <a:off x="1400221" y="4058303"/>
            <a:ext cx="3395961" cy="983862"/>
            <a:chOff x="1489344" y="4279249"/>
            <a:chExt cx="3395961" cy="983862"/>
          </a:xfrm>
        </p:grpSpPr>
        <p:pic>
          <p:nvPicPr>
            <p:cNvPr id="17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44" y="4279249"/>
              <a:ext cx="3395961" cy="66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647" y="5010159"/>
              <a:ext cx="787809" cy="25295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163" y="4991874"/>
              <a:ext cx="689829" cy="22765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684" y="4995037"/>
              <a:ext cx="689829" cy="227657"/>
            </a:xfrm>
            <a:prstGeom prst="rect">
              <a:avLst/>
            </a:prstGeom>
          </p:spPr>
        </p:pic>
      </p:grp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B6BE7FBF-4FA4-FF43-8E10-FF1448977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7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Jointly Wide-Sense Stationary Processes:</a:t>
            </a:r>
          </a:p>
          <a:p>
            <a:pPr marL="0" indent="0">
              <a:buNone/>
            </a:pPr>
            <a:r>
              <a:rPr lang="en-US" dirty="0"/>
              <a:t>Two random processes                                and                                are said to be </a:t>
            </a:r>
            <a:r>
              <a:rPr lang="en-US" dirty="0">
                <a:solidFill>
                  <a:srgbClr val="FF0000"/>
                </a:solidFill>
              </a:rPr>
              <a:t>jointly wide-sense stationary</a:t>
            </a:r>
            <a:r>
              <a:rPr lang="en-US" b="0" dirty="0"/>
              <a:t> </a:t>
            </a:r>
            <a:r>
              <a:rPr lang="en-US" dirty="0"/>
              <a:t>if</a:t>
            </a:r>
            <a:endParaRPr lang="en-US" sz="2800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            and            are each wide-sense stationary.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 For WSS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80" y="2153020"/>
            <a:ext cx="1921829" cy="365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24" y="2153020"/>
            <a:ext cx="1894401" cy="36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11" y="3833064"/>
            <a:ext cx="4247771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59" y="3140052"/>
            <a:ext cx="665600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29" y="3146505"/>
            <a:ext cx="634514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95" y="4778561"/>
            <a:ext cx="5789257" cy="303543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8081EE6-B320-454F-8033-A90BF2567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84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Cross Covariance: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67" y="2453169"/>
            <a:ext cx="6657828" cy="30354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508795C-6396-0142-9C7B-AE55A2FF4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54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Orchestrated Conversation:</a:t>
            </a:r>
            <a:br>
              <a:rPr lang="en-US" dirty="0"/>
            </a:br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98500"/>
            <a:ext cx="1028077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</a:t>
            </a:r>
            <a:r>
              <a:rPr lang="en-US" dirty="0"/>
              <a:t>. Let            and            be two jointly WSS random processes. Consider the random process           defined as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Find                and                       .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Is            a WSS random processes?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33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49" y="1961519"/>
            <a:ext cx="665600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23" y="1967972"/>
            <a:ext cx="6345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46" y="2342636"/>
            <a:ext cx="601600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23" y="3008007"/>
            <a:ext cx="2986057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89" y="3819391"/>
            <a:ext cx="912457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61" y="3819390"/>
            <a:ext cx="1417143" cy="3035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62" y="4320978"/>
            <a:ext cx="601600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C0E5DFA0-A898-144F-BA0A-D5EF43113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74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Gaussian Random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random process                               is said to be a</a:t>
            </a:r>
            <a:r>
              <a:rPr lang="en-US" b="0" dirty="0"/>
              <a:t> </a:t>
            </a:r>
            <a:r>
              <a:rPr lang="en-US" dirty="0">
                <a:solidFill>
                  <a:srgbClr val="FF0000"/>
                </a:solidFill>
              </a:rPr>
              <a:t>Gaussian (normal) random process</a:t>
            </a:r>
            <a:r>
              <a:rPr lang="en-US" b="0" dirty="0"/>
              <a:t> </a:t>
            </a:r>
            <a:r>
              <a:rPr lang="en-US" dirty="0"/>
              <a:t>if, for all 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random variables                                                       are jointly normal.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57" y="1726657"/>
            <a:ext cx="1925486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76547"/>
            <a:ext cx="2483200" cy="2669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81" y="3594666"/>
            <a:ext cx="3569371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7BE2B58F-AEA3-9140-BBDA-4BD271A68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59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3" y="1975774"/>
            <a:ext cx="7528230" cy="305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3" y="2728676"/>
            <a:ext cx="454217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3" y="3920724"/>
            <a:ext cx="3499886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4" y="4803515"/>
            <a:ext cx="7965257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06D57E77-6CA3-F744-A961-4D8C600B2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40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 of 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2" y="1975774"/>
            <a:ext cx="3362743" cy="341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2" y="2727297"/>
            <a:ext cx="5103543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2" y="3440420"/>
            <a:ext cx="4975543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99C6456-9EBA-8C42-8F67-CC6690AE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437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accent1"/>
                </a:solidFill>
              </a:rPr>
              <a:t>Cyclostationary</a:t>
            </a:r>
            <a:r>
              <a:rPr lang="en-US" sz="2800" dirty="0">
                <a:solidFill>
                  <a:schemeClr val="accent1"/>
                </a:solidFill>
              </a:rPr>
              <a:t> Processes:</a:t>
            </a:r>
          </a:p>
          <a:p>
            <a:pPr marL="0" indent="0">
              <a:buNone/>
            </a:pPr>
            <a:r>
              <a:rPr lang="en-US" dirty="0"/>
              <a:t>Some practical random processes have a </a:t>
            </a:r>
            <a:r>
              <a:rPr lang="en-US" dirty="0">
                <a:solidFill>
                  <a:srgbClr val="FF0000"/>
                </a:solidFill>
              </a:rPr>
              <a:t>periodic</a:t>
            </a:r>
            <a:r>
              <a:rPr lang="en-US" dirty="0"/>
              <a:t> structure. That is, the statistical properties are repeated every      units of time (e.g., every      seconds). </a:t>
            </a:r>
          </a:p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Temperature in a city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8" y="2577185"/>
            <a:ext cx="228571" cy="2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87" y="2577185"/>
            <a:ext cx="228571" cy="20480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77F6423-6788-DC4E-AC70-D81714153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97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continuous-time random process                               is </a:t>
            </a:r>
            <a:r>
              <a:rPr lang="en-US" dirty="0" err="1">
                <a:solidFill>
                  <a:srgbClr val="FF0000"/>
                </a:solidFill>
              </a:rPr>
              <a:t>cyclostationary</a:t>
            </a:r>
            <a:r>
              <a:rPr lang="en-US" dirty="0"/>
              <a:t> if there exists a positive real number      such that, for all                                       , the joint CDF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 the same as the joint CDF 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89" y="1819558"/>
            <a:ext cx="1921829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56" y="2406437"/>
            <a:ext cx="2457600" cy="2669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34" y="2427790"/>
            <a:ext cx="228571" cy="2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75" y="3277228"/>
            <a:ext cx="3529143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2" y="5085000"/>
            <a:ext cx="5639314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80B33A7-5F6E-4E41-A1A5-96D8C2747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52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41377"/>
            <a:ext cx="10513929" cy="43430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continuous-time random process                               </a:t>
            </a:r>
            <a:r>
              <a:rPr lang="en-US" b="0" dirty="0"/>
              <a:t>is </a:t>
            </a:r>
            <a:r>
              <a:rPr lang="en-US" dirty="0">
                <a:solidFill>
                  <a:srgbClr val="FF0000"/>
                </a:solidFill>
              </a:rPr>
              <a:t>weak-sense </a:t>
            </a:r>
            <a:r>
              <a:rPr lang="en-US" dirty="0" err="1">
                <a:solidFill>
                  <a:srgbClr val="FF0000"/>
                </a:solidFill>
              </a:rPr>
              <a:t>cyclostationary</a:t>
            </a:r>
            <a:r>
              <a:rPr lang="en-US" dirty="0"/>
              <a:t> or </a:t>
            </a:r>
            <a:r>
              <a:rPr lang="en-US" dirty="0">
                <a:solidFill>
                  <a:srgbClr val="FF0000"/>
                </a:solidFill>
              </a:rPr>
              <a:t>wide-sense </a:t>
            </a:r>
            <a:r>
              <a:rPr lang="en-US" dirty="0" err="1">
                <a:solidFill>
                  <a:srgbClr val="FF0000"/>
                </a:solidFill>
              </a:rPr>
              <a:t>cyclostationary</a:t>
            </a:r>
            <a:r>
              <a:rPr lang="en-US" dirty="0"/>
              <a:t> if there exists a positive real number       such that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12" y="1845728"/>
            <a:ext cx="1921829" cy="365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5" y="3007961"/>
            <a:ext cx="228571" cy="2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69" y="3609215"/>
            <a:ext cx="4995657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99" y="4322861"/>
            <a:ext cx="7502627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8267B91-F455-3244-9FE2-FAEC45073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61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5257-8F68-413D-9DFF-D590CD0C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6100-B6C8-4622-8095-3D942BC7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22C5-BAA6-254C-ABCF-C660036AE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8DFB47-BD24-3146-AEF6-3CA23B49C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593669"/>
            <a:ext cx="10280779" cy="4343048"/>
          </a:xfrm>
        </p:spPr>
        <p:txBody>
          <a:bodyPr>
            <a:normAutofit/>
          </a:bodyPr>
          <a:lstStyle/>
          <a:p>
            <a:r>
              <a:rPr lang="en-US" b="1" dirty="0"/>
              <a:t>Basic Concepts</a:t>
            </a:r>
          </a:p>
          <a:p>
            <a:r>
              <a:rPr lang="en-US" dirty="0"/>
              <a:t>Counting Methods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Access to the online textbook: </a:t>
            </a:r>
            <a:r>
              <a:rPr lang="en-US" dirty="0">
                <a:hlinkClick r:id="rId3"/>
              </a:rPr>
              <a:t>https://www.probabilitycourse.com/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779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Derivatives and Integrals of Random Processes:</a:t>
            </a:r>
          </a:p>
          <a:p>
            <a:pPr marL="0" indent="0">
              <a:buNone/>
            </a:pPr>
            <a:r>
              <a:rPr lang="en-US" sz="2800" dirty="0"/>
              <a:t>Example.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first talk about limits and continuity.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40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50" y="2545105"/>
            <a:ext cx="6056229" cy="341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36" y="3389003"/>
            <a:ext cx="2863543" cy="66742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F51EF25B-C3B5-854E-A630-02FDCF2DC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459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Mean‐square continuity: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99" y="2427060"/>
            <a:ext cx="4684800" cy="729600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CB0B0A9-70F4-0E41-9805-B5C265A19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46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The Poisson process is discussed in detail in Chapter 11. If            is a Poisson process with intensity      , then for all                       , we have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Show that            is mean-square continuous at any time             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42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64" y="1743112"/>
            <a:ext cx="665600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32" y="2099909"/>
            <a:ext cx="182857" cy="213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84" y="2099513"/>
            <a:ext cx="1371429" cy="27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7" y="2662727"/>
            <a:ext cx="5158400" cy="36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56" y="3703181"/>
            <a:ext cx="746057" cy="27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25" y="3671646"/>
            <a:ext cx="665600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18FDB5B9-84C4-8241-8E16-CB52B2371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981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More specifically, we can write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43" y="2402534"/>
            <a:ext cx="4944457" cy="766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43" y="3794703"/>
            <a:ext cx="3808914" cy="72960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F0C9E942-96FF-664E-87A4-17275DA6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494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Gaussian Random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random process                               is said to be a</a:t>
            </a:r>
            <a:r>
              <a:rPr lang="en-US" b="0" dirty="0"/>
              <a:t> </a:t>
            </a:r>
            <a:r>
              <a:rPr lang="en-US" dirty="0">
                <a:solidFill>
                  <a:srgbClr val="FF0000"/>
                </a:solidFill>
              </a:rPr>
              <a:t>Gaussian (normal) random process</a:t>
            </a:r>
            <a:r>
              <a:rPr lang="en-US" b="0" dirty="0"/>
              <a:t> </a:t>
            </a:r>
            <a:r>
              <a:rPr lang="en-US" dirty="0"/>
              <a:t>if, for all 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random variables                                                       are jointly normal.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04" y="1726657"/>
            <a:ext cx="1925486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90" y="2792743"/>
            <a:ext cx="2483200" cy="2669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8" y="3594666"/>
            <a:ext cx="3569371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8795CF3-95A7-B54C-9477-3C671139F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828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Processing of Random Signals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If              is a random process, then            is a random process.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35" y="4320336"/>
            <a:ext cx="665600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26" y="4331823"/>
            <a:ext cx="634514" cy="3035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D5C7F54-3AB5-F646-9FFB-93ABABBDC445}"/>
              </a:ext>
            </a:extLst>
          </p:cNvPr>
          <p:cNvGrpSpPr/>
          <p:nvPr/>
        </p:nvGrpSpPr>
        <p:grpSpPr>
          <a:xfrm>
            <a:off x="2249335" y="1975774"/>
            <a:ext cx="7458506" cy="1301939"/>
            <a:chOff x="1152094" y="2373630"/>
            <a:chExt cx="7458506" cy="1301939"/>
          </a:xfrm>
        </p:grpSpPr>
        <p:sp>
          <p:nvSpPr>
            <p:cNvPr id="5" name="TextBox 4"/>
            <p:cNvSpPr txBox="1"/>
            <p:nvPr/>
          </p:nvSpPr>
          <p:spPr>
            <a:xfrm>
              <a:off x="1152094" y="3275459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signal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26512" y="3275459"/>
              <a:ext cx="15840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signal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2141560" y="2766060"/>
              <a:ext cx="1676060" cy="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7620" y="2373630"/>
              <a:ext cx="2019300" cy="78486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836920" y="2773680"/>
              <a:ext cx="1676060" cy="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243167" y="2373630"/>
              <a:ext cx="1168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System </a:t>
              </a:r>
            </a:p>
            <a:p>
              <a:r>
                <a:rPr lang="en-US" sz="2400" b="1" dirty="0"/>
                <a:t>   (LTI)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968" y="2626936"/>
              <a:ext cx="610133" cy="27824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461" y="2626936"/>
              <a:ext cx="581638" cy="278248"/>
            </a:xfrm>
            <a:prstGeom prst="rect">
              <a:avLst/>
            </a:prstGeom>
          </p:spPr>
        </p:pic>
      </p:grp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6758A96D-EDDA-444C-B0F7-D205512A5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021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Power Spectral Density (PSD)</a:t>
            </a:r>
            <a:br>
              <a:rPr lang="en-US" sz="2800" dirty="0">
                <a:solidFill>
                  <a:schemeClr val="accent1"/>
                </a:solidFill>
              </a:rPr>
            </a:br>
            <a:endParaRPr lang="en-US" altLang="en-US" sz="2800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46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E65139-DB05-3C4E-9313-18EC481B6FF0}"/>
              </a:ext>
            </a:extLst>
          </p:cNvPr>
          <p:cNvGrpSpPr/>
          <p:nvPr/>
        </p:nvGrpSpPr>
        <p:grpSpPr>
          <a:xfrm>
            <a:off x="1231999" y="2375633"/>
            <a:ext cx="9728000" cy="2457904"/>
            <a:chOff x="1349409" y="2812955"/>
            <a:chExt cx="9728000" cy="2457904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409" y="2812955"/>
              <a:ext cx="9728000" cy="713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285" y="4557716"/>
              <a:ext cx="6939429" cy="71314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5964072" y="3671176"/>
              <a:ext cx="13647" cy="7506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5FBB070-1B9A-8544-B2D9-081A7F252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540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Properties: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46" y="2482528"/>
            <a:ext cx="4158171" cy="30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46" y="3098953"/>
            <a:ext cx="3115885" cy="303543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0812DAE-E4D0-1142-A9AA-5294386C9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756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Expected power:</a:t>
            </a:r>
            <a:endParaRPr lang="en-US" altLang="en-US" sz="2800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96" y="1681552"/>
            <a:ext cx="1412419" cy="406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8" y="2542921"/>
            <a:ext cx="3940571" cy="36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3249717"/>
            <a:ext cx="3276800" cy="374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66" y="5039663"/>
            <a:ext cx="9560990" cy="653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86" y="4134174"/>
            <a:ext cx="6954058" cy="7131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1081654-D1E7-C24A-A010-0EEE757A5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532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The expected power in            can be obtained as</a:t>
            </a:r>
            <a:endParaRPr lang="en-US" altLang="en-US" sz="3200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0" y="1709790"/>
            <a:ext cx="721067" cy="328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59" y="2716529"/>
            <a:ext cx="5418057" cy="713143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70A1161-65A1-984F-8D03-8D8D1EC40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45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Read book.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stock-rp_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548" y="2126169"/>
            <a:ext cx="4204079" cy="333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BB7BF6B-D63B-974E-B33C-BB8AE5E3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952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/>
              <a:t>Example</a:t>
            </a:r>
            <a:r>
              <a:rPr lang="en-US" dirty="0"/>
              <a:t>. </a:t>
            </a:r>
            <a:r>
              <a:rPr lang="pt-BR" dirty="0"/>
              <a:t>Consider a WSS random process            with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pt-BR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pt-BR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pt-BR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pt-BR" altLang="en-US" dirty="0"/>
              <a:t>where      </a:t>
            </a:r>
            <a:r>
              <a:rPr lang="en-US" dirty="0"/>
              <a:t>is a positive real number. Find the PSD of            .</a:t>
            </a: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65" y="1725239"/>
            <a:ext cx="665600" cy="30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45" y="2298019"/>
            <a:ext cx="2386286" cy="362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70" y="3146166"/>
            <a:ext cx="170057" cy="13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6" y="3062634"/>
            <a:ext cx="665600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DBA1759-899B-374D-9D43-A4F6122E2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333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Spectral Density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Cross Spectral Density: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5" y="2489365"/>
            <a:ext cx="7544686" cy="71314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885BE6E-CEB0-084F-8397-558FDF384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79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Linear Time-Invariant (LTI) Systems: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9F196A-75BA-A74D-BFC1-A9C278933D75}"/>
              </a:ext>
            </a:extLst>
          </p:cNvPr>
          <p:cNvGrpSpPr/>
          <p:nvPr/>
        </p:nvGrpSpPr>
        <p:grpSpPr>
          <a:xfrm>
            <a:off x="1670457" y="2296738"/>
            <a:ext cx="8616261" cy="3346573"/>
            <a:chOff x="1501254" y="2665640"/>
            <a:chExt cx="8616261" cy="3346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2458" y="2665640"/>
              <a:ext cx="7857769" cy="17441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486" y="4858678"/>
              <a:ext cx="8437029" cy="7131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01254" y="5612103"/>
              <a:ext cx="1077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Random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65093" y="5612103"/>
              <a:ext cx="1077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Random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5131558" y="3957851"/>
              <a:ext cx="2906973" cy="7779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54E17CD-C534-4346-A39C-B7649031F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35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Linear Time-Invariant (LTI) Systems: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76" y="2121830"/>
            <a:ext cx="7886632" cy="1878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03" y="4362264"/>
            <a:ext cx="9183848" cy="1220267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6910F86-1816-7445-9C06-F230CC261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480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LTI Systems with Random Inputs: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en-US" dirty="0"/>
              <a:t>Let            </a:t>
            </a:r>
            <a:r>
              <a:rPr lang="en-US" dirty="0"/>
              <a:t>be a WSS random process. </a:t>
            </a: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16" y="2238984"/>
            <a:ext cx="637867" cy="290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31" y="2900310"/>
            <a:ext cx="6624914" cy="713143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93EBD1A-6B99-5F45-AA19-6D8EC43F5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404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The mean function of  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55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D30B70-D931-FF48-97A9-AFA31AC5CE8F}"/>
              </a:ext>
            </a:extLst>
          </p:cNvPr>
          <p:cNvGrpSpPr/>
          <p:nvPr/>
        </p:nvGrpSpPr>
        <p:grpSpPr>
          <a:xfrm>
            <a:off x="2703084" y="2374761"/>
            <a:ext cx="6785830" cy="2862012"/>
            <a:chOff x="1599484" y="2286310"/>
            <a:chExt cx="6785830" cy="286201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484" y="2286310"/>
              <a:ext cx="6785830" cy="15871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48" y="3985573"/>
              <a:ext cx="390552" cy="1843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484" y="4435179"/>
              <a:ext cx="5310172" cy="71314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57" y="1698735"/>
            <a:ext cx="837485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A5CE359-5E4A-004A-830C-0CD42F22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551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The cross-correlation function: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56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1EE84-4395-0844-8154-9BD85A30C9FF}"/>
              </a:ext>
            </a:extLst>
          </p:cNvPr>
          <p:cNvGrpSpPr/>
          <p:nvPr/>
        </p:nvGrpSpPr>
        <p:grpSpPr>
          <a:xfrm>
            <a:off x="1511540" y="2149515"/>
            <a:ext cx="8934096" cy="2693262"/>
            <a:chOff x="1233716" y="2394864"/>
            <a:chExt cx="8934096" cy="2693262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716" y="2394864"/>
              <a:ext cx="8934096" cy="22578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316" y="4835174"/>
              <a:ext cx="1990095" cy="252952"/>
            </a:xfrm>
            <a:prstGeom prst="rect">
              <a:avLst/>
            </a:prstGeom>
          </p:spPr>
        </p:pic>
      </p:grp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23E2CF4C-8F56-C54A-B9B4-B73B73EB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075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The cross-correlation function: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42" y="2461567"/>
            <a:ext cx="6988800" cy="713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80" y="3279644"/>
            <a:ext cx="160914" cy="1273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37" y="3249960"/>
            <a:ext cx="160914" cy="127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42" y="3924393"/>
            <a:ext cx="6730971" cy="1199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3A69CE0-65FE-C045-8FC5-94B606E28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8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Similarly 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58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79" y="2233896"/>
            <a:ext cx="8650818" cy="3117709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C9DA5139-F7DC-4241-947B-B4FB3A481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867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Theorem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            </a:t>
            </a:r>
            <a:r>
              <a:rPr lang="en-US" dirty="0"/>
              <a:t>be a WSS random process and            be given by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b="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b="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b="0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en-US" dirty="0"/>
              <a:t>Where           </a:t>
            </a:r>
            <a:r>
              <a:rPr lang="en-US" dirty="0"/>
              <a:t>is the impulse response of the system. Then            and            are jointly WSS. Moreover,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27" y="2462002"/>
            <a:ext cx="2847086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20" y="3242941"/>
            <a:ext cx="637867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44" y="3242547"/>
            <a:ext cx="608076" cy="290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10" y="3243546"/>
            <a:ext cx="554057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7" y="1751139"/>
            <a:ext cx="637867" cy="290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90" y="1751139"/>
            <a:ext cx="608076" cy="290895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70B64594-D60D-D54B-8746-2216A3705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28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Random process (stochastic process)</a:t>
            </a:r>
          </a:p>
          <a:p>
            <a:pPr marL="457200" lvl="1" indent="0">
              <a:buNone/>
            </a:pPr>
            <a:r>
              <a:rPr lang="en-US" b="1" dirty="0"/>
              <a:t>A family of random variable (usually infinite)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sz="2600" dirty="0"/>
              <a:t>Example</a:t>
            </a:r>
            <a:r>
              <a:rPr lang="en-US" dirty="0"/>
              <a:t>. Many random phenomena that occur in nature are function of time.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DAE436-3953-8241-A714-F84C87278B43}"/>
              </a:ext>
            </a:extLst>
          </p:cNvPr>
          <p:cNvGrpSpPr/>
          <p:nvPr/>
        </p:nvGrpSpPr>
        <p:grpSpPr>
          <a:xfrm>
            <a:off x="4353522" y="3906219"/>
            <a:ext cx="3484954" cy="811754"/>
            <a:chOff x="3330978" y="4224271"/>
            <a:chExt cx="3484954" cy="81175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0978" y="4513091"/>
              <a:ext cx="3484954" cy="5229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343" y="4279034"/>
              <a:ext cx="234057" cy="23405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668" y="4413240"/>
              <a:ext cx="215772" cy="2011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434" y="4224271"/>
              <a:ext cx="630857" cy="303543"/>
            </a:xfrm>
            <a:prstGeom prst="rect">
              <a:avLst/>
            </a:prstGeom>
          </p:spPr>
        </p:pic>
      </p:grp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13D6662-D5D0-C847-A446-36F249327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767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dirty="0"/>
              <a:t> 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dirty="0"/>
              <a:t> 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60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97" y="1767586"/>
            <a:ext cx="4681143" cy="713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97" y="2509071"/>
            <a:ext cx="8173714" cy="713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97" y="3429424"/>
            <a:ext cx="4661029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F1A2873E-C4B0-9C43-A6FF-CBDA52A02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05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Frequency Domain Analysis: </a:t>
            </a:r>
            <a:r>
              <a:rPr lang="en-US" dirty="0"/>
              <a:t>let              be the Fourier transform of          .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04" y="1736514"/>
            <a:ext cx="755200" cy="30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34" y="1736514"/>
            <a:ext cx="554057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5" y="2490323"/>
            <a:ext cx="5853257" cy="713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4" y="3579496"/>
            <a:ext cx="3033600" cy="713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6" y="4719190"/>
            <a:ext cx="6617600" cy="7131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956BBF-3DFD-4B44-93EF-5705D0D3D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126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by taking the Fourier transform from both sides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55" y="1824002"/>
            <a:ext cx="4006400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55" y="3395076"/>
            <a:ext cx="5818514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55" y="4103614"/>
            <a:ext cx="6608457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6390682-7EA0-174D-9D2C-7CC3951CF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45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by taking the Fourier transform from both sides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" y="3409587"/>
            <a:ext cx="6798628" cy="341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" y="4103614"/>
            <a:ext cx="4081372" cy="341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824002"/>
            <a:ext cx="4767085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750C7466-FF68-664F-96F2-AC0AC6772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917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Linear Time-Invariant (LTI) Systems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/>
              <a:t>Example. </a:t>
            </a:r>
            <a:r>
              <a:rPr lang="en-US" dirty="0"/>
              <a:t>Let</a:t>
            </a:r>
            <a:r>
              <a:rPr lang="en-US" sz="2800" dirty="0"/>
              <a:t>           </a:t>
            </a:r>
            <a:r>
              <a:rPr lang="en-US" dirty="0"/>
              <a:t>be a zero-mean WSS process with                                 .           is input to an LTI system with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Let             </a:t>
            </a:r>
            <a:r>
              <a:rPr lang="en-US" dirty="0"/>
              <a:t>be the output.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en-US" altLang="en-US" dirty="0"/>
              <a:t>Find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en-US" altLang="en-US" dirty="0"/>
              <a:t>Find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en-US" altLang="en-US" dirty="0"/>
              <a:t>Find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64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73" y="1739947"/>
            <a:ext cx="665600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18" y="1683267"/>
            <a:ext cx="2024000" cy="3469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92" y="1726695"/>
            <a:ext cx="665600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22" y="2674840"/>
            <a:ext cx="5065448" cy="834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51" y="3948790"/>
            <a:ext cx="634514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35" y="4421570"/>
            <a:ext cx="2407771" cy="290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51" y="4998069"/>
            <a:ext cx="990095" cy="2908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65" y="5522090"/>
            <a:ext cx="1293257" cy="327695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2A4C93D-130F-144C-906D-6510E279B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716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in a Frequency Band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Total Power: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45" y="2388547"/>
            <a:ext cx="3858286" cy="71314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C6748329-3C30-6B4B-8ABE-1D81263BB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204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in a Frequency Band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Power in frequency range      to      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99" y="1678631"/>
            <a:ext cx="295162" cy="29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79" y="1678632"/>
            <a:ext cx="301105" cy="297143"/>
          </a:xfrm>
          <a:prstGeom prst="rect">
            <a:avLst/>
          </a:prstGeom>
        </p:spPr>
      </p:pic>
      <p:pic>
        <p:nvPicPr>
          <p:cNvPr id="1026" name="Picture 2" descr="bandpass-fil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75" y="2426040"/>
            <a:ext cx="4889194" cy="34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72" y="1697200"/>
            <a:ext cx="1934628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052FB1B-7076-6043-94E2-EB36E270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60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in a Frequency Band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Thus, the power in            is   </a:t>
            </a: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2" y="1755643"/>
            <a:ext cx="7674514" cy="91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82" y="3006208"/>
            <a:ext cx="6345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2" y="3545700"/>
            <a:ext cx="8574401" cy="1661256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3B005A1-D1BF-414C-AF97-5ADEA3854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367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in a Frequency Band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800" dirty="0">
                <a:solidFill>
                  <a:schemeClr val="accent1"/>
                </a:solidFill>
              </a:rPr>
              <a:t>Gaussian Processes through LTI Systems: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57" y="2490629"/>
            <a:ext cx="6997700" cy="1074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557" y="3276797"/>
            <a:ext cx="1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WSS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8200" y="3165727"/>
            <a:ext cx="61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WSS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57" y="4246106"/>
            <a:ext cx="4522059" cy="1170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86352" y="4831249"/>
            <a:ext cx="2332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combination of 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22" y="5221763"/>
            <a:ext cx="1077943" cy="227657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950EDBE0-ABA7-9941-AE8A-1A4A6C4C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Power in a Frequency Band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/>
              <a:t>Example.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69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EE9682-6B5D-7C4A-93D1-9A10F5B28A1C}"/>
              </a:ext>
            </a:extLst>
          </p:cNvPr>
          <p:cNvGrpSpPr/>
          <p:nvPr/>
        </p:nvGrpSpPr>
        <p:grpSpPr>
          <a:xfrm>
            <a:off x="2666270" y="2242825"/>
            <a:ext cx="7739549" cy="1727199"/>
            <a:chOff x="1712114" y="2501900"/>
            <a:chExt cx="7739549" cy="172719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479675" y="3922395"/>
              <a:ext cx="1558290" cy="19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219575" y="2970529"/>
              <a:ext cx="0" cy="7512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047490" y="3741420"/>
              <a:ext cx="346710" cy="36195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1" idx="6"/>
            </p:cNvCxnSpPr>
            <p:nvPr/>
          </p:nvCxnSpPr>
          <p:spPr>
            <a:xfrm>
              <a:off x="4394200" y="3922395"/>
              <a:ext cx="802005" cy="9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196205" y="3602354"/>
              <a:ext cx="1593980" cy="62674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784738" y="3931920"/>
              <a:ext cx="18361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975" y="3788320"/>
              <a:ext cx="273067" cy="27306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365" y="3788320"/>
              <a:ext cx="580419" cy="22582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14" y="3769937"/>
              <a:ext cx="610133" cy="27824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025" y="3803718"/>
              <a:ext cx="581638" cy="27824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775475" y="2501900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noise</a:t>
              </a:r>
            </a:p>
          </p:txBody>
        </p:sp>
      </p:grp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8FBA2972-DDE3-AF4D-B5F2-DDA5A448D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35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thermal noise voltage generated in a resistor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91F7A2-0CB0-DC4F-8419-697B59E868E3}"/>
              </a:ext>
            </a:extLst>
          </p:cNvPr>
          <p:cNvGrpSpPr/>
          <p:nvPr/>
        </p:nvGrpSpPr>
        <p:grpSpPr>
          <a:xfrm>
            <a:off x="2722651" y="2320488"/>
            <a:ext cx="6746695" cy="2944525"/>
            <a:chOff x="2074460" y="2622154"/>
            <a:chExt cx="6746695" cy="2944525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074460" y="4676775"/>
              <a:ext cx="6536140" cy="44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497540" y="2933700"/>
              <a:ext cx="13648" cy="21569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2511188" y="2801299"/>
              <a:ext cx="5500635" cy="2765380"/>
            </a:xfrm>
            <a:custGeom>
              <a:avLst/>
              <a:gdLst>
                <a:gd name="connsiteX0" fmla="*/ 0 w 5500635"/>
                <a:gd name="connsiteY0" fmla="*/ 1838940 h 2765380"/>
                <a:gd name="connsiteX1" fmla="*/ 395785 w 5500635"/>
                <a:gd name="connsiteY1" fmla="*/ 1552337 h 2765380"/>
                <a:gd name="connsiteX2" fmla="*/ 723331 w 5500635"/>
                <a:gd name="connsiteY2" fmla="*/ 1552337 h 2765380"/>
                <a:gd name="connsiteX3" fmla="*/ 887105 w 5500635"/>
                <a:gd name="connsiteY3" fmla="*/ 1265734 h 2765380"/>
                <a:gd name="connsiteX4" fmla="*/ 1187355 w 5500635"/>
                <a:gd name="connsiteY4" fmla="*/ 1197495 h 2765380"/>
                <a:gd name="connsiteX5" fmla="*/ 1856096 w 5500635"/>
                <a:gd name="connsiteY5" fmla="*/ 146617 h 2765380"/>
                <a:gd name="connsiteX6" fmla="*/ 2101755 w 5500635"/>
                <a:gd name="connsiteY6" fmla="*/ 2589567 h 2765380"/>
                <a:gd name="connsiteX7" fmla="*/ 2456597 w 5500635"/>
                <a:gd name="connsiteY7" fmla="*/ 2371202 h 2765380"/>
                <a:gd name="connsiteX8" fmla="*/ 2715905 w 5500635"/>
                <a:gd name="connsiteY8" fmla="*/ 2398498 h 2765380"/>
                <a:gd name="connsiteX9" fmla="*/ 2961564 w 5500635"/>
                <a:gd name="connsiteY9" fmla="*/ 2343907 h 2765380"/>
                <a:gd name="connsiteX10" fmla="*/ 3275463 w 5500635"/>
                <a:gd name="connsiteY10" fmla="*/ 2657805 h 2765380"/>
                <a:gd name="connsiteX11" fmla="*/ 3807725 w 5500635"/>
                <a:gd name="connsiteY11" fmla="*/ 228504 h 2765380"/>
                <a:gd name="connsiteX12" fmla="*/ 4285397 w 5500635"/>
                <a:gd name="connsiteY12" fmla="*/ 160265 h 2765380"/>
                <a:gd name="connsiteX13" fmla="*/ 4708478 w 5500635"/>
                <a:gd name="connsiteY13" fmla="*/ 160265 h 2765380"/>
                <a:gd name="connsiteX14" fmla="*/ 5445457 w 5500635"/>
                <a:gd name="connsiteY14" fmla="*/ 2289316 h 2765380"/>
                <a:gd name="connsiteX15" fmla="*/ 5390866 w 5500635"/>
                <a:gd name="connsiteY15" fmla="*/ 2166486 h 276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00635" h="2765380">
                  <a:moveTo>
                    <a:pt x="0" y="1838940"/>
                  </a:moveTo>
                  <a:cubicBezTo>
                    <a:pt x="137615" y="1719522"/>
                    <a:pt x="275230" y="1600104"/>
                    <a:pt x="395785" y="1552337"/>
                  </a:cubicBezTo>
                  <a:cubicBezTo>
                    <a:pt x="516340" y="1504570"/>
                    <a:pt x="641444" y="1600104"/>
                    <a:pt x="723331" y="1552337"/>
                  </a:cubicBezTo>
                  <a:cubicBezTo>
                    <a:pt x="805218" y="1504570"/>
                    <a:pt x="809768" y="1324874"/>
                    <a:pt x="887105" y="1265734"/>
                  </a:cubicBezTo>
                  <a:cubicBezTo>
                    <a:pt x="964442" y="1206594"/>
                    <a:pt x="1025857" y="1384014"/>
                    <a:pt x="1187355" y="1197495"/>
                  </a:cubicBezTo>
                  <a:cubicBezTo>
                    <a:pt x="1348853" y="1010976"/>
                    <a:pt x="1703696" y="-85395"/>
                    <a:pt x="1856096" y="146617"/>
                  </a:cubicBezTo>
                  <a:cubicBezTo>
                    <a:pt x="2008496" y="378629"/>
                    <a:pt x="2001672" y="2218803"/>
                    <a:pt x="2101755" y="2589567"/>
                  </a:cubicBezTo>
                  <a:cubicBezTo>
                    <a:pt x="2201838" y="2960331"/>
                    <a:pt x="2354239" y="2403047"/>
                    <a:pt x="2456597" y="2371202"/>
                  </a:cubicBezTo>
                  <a:cubicBezTo>
                    <a:pt x="2558955" y="2339357"/>
                    <a:pt x="2631744" y="2403047"/>
                    <a:pt x="2715905" y="2398498"/>
                  </a:cubicBezTo>
                  <a:cubicBezTo>
                    <a:pt x="2800066" y="2393949"/>
                    <a:pt x="2868304" y="2300689"/>
                    <a:pt x="2961564" y="2343907"/>
                  </a:cubicBezTo>
                  <a:cubicBezTo>
                    <a:pt x="3054824" y="2387125"/>
                    <a:pt x="3134436" y="3010372"/>
                    <a:pt x="3275463" y="2657805"/>
                  </a:cubicBezTo>
                  <a:cubicBezTo>
                    <a:pt x="3416490" y="2305238"/>
                    <a:pt x="3639403" y="644761"/>
                    <a:pt x="3807725" y="228504"/>
                  </a:cubicBezTo>
                  <a:cubicBezTo>
                    <a:pt x="3976047" y="-187753"/>
                    <a:pt x="4135272" y="171638"/>
                    <a:pt x="4285397" y="160265"/>
                  </a:cubicBezTo>
                  <a:cubicBezTo>
                    <a:pt x="4435522" y="148892"/>
                    <a:pt x="4515135" y="-194577"/>
                    <a:pt x="4708478" y="160265"/>
                  </a:cubicBezTo>
                  <a:cubicBezTo>
                    <a:pt x="4901821" y="515107"/>
                    <a:pt x="5331726" y="1954946"/>
                    <a:pt x="5445457" y="2289316"/>
                  </a:cubicBezTo>
                  <a:cubicBezTo>
                    <a:pt x="5559188" y="2623686"/>
                    <a:pt x="5475027" y="2395086"/>
                    <a:pt x="5390866" y="2166486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0" y="2622154"/>
              <a:ext cx="1359086" cy="22765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250" y="4755754"/>
              <a:ext cx="89905" cy="164571"/>
            </a:xfrm>
            <a:prstGeom prst="rect">
              <a:avLst/>
            </a:prstGeom>
          </p:spPr>
        </p:pic>
      </p:grp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B45EF4A-C88B-5945-9091-8522D0A0A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1085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A process            is called a </a:t>
            </a:r>
            <a:r>
              <a:rPr lang="en-US" altLang="en-US" dirty="0">
                <a:solidFill>
                  <a:srgbClr val="FF0000"/>
                </a:solidFill>
              </a:rPr>
              <a:t>white process </a:t>
            </a:r>
            <a:r>
              <a:rPr lang="en-US" altLang="en-US" dirty="0"/>
              <a:t>if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08435"/>
            <a:ext cx="665600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44" y="2544010"/>
            <a:ext cx="4271543" cy="30354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8769AA-EA4D-0549-9FB7-159BDA0A4C08}"/>
              </a:ext>
            </a:extLst>
          </p:cNvPr>
          <p:cNvGrpSpPr/>
          <p:nvPr/>
        </p:nvGrpSpPr>
        <p:grpSpPr>
          <a:xfrm>
            <a:off x="2771200" y="3467120"/>
            <a:ext cx="6647262" cy="2113417"/>
            <a:chOff x="2209800" y="3385683"/>
            <a:chExt cx="6647262" cy="2113417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5120271" y="3594100"/>
              <a:ext cx="0" cy="1905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209800" y="4940300"/>
              <a:ext cx="6400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400" y="4232553"/>
              <a:ext cx="58039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500" y="5014265"/>
              <a:ext cx="157562" cy="25142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019" y="3385683"/>
              <a:ext cx="817981" cy="27824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883" y="3929932"/>
              <a:ext cx="202667" cy="182857"/>
            </a:xfrm>
            <a:prstGeom prst="rect">
              <a:avLst/>
            </a:prstGeom>
          </p:spPr>
        </p:pic>
      </p:grp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7018F8EE-FC96-1649-B7BC-BC2880759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602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It is </a:t>
            </a:r>
            <a:r>
              <a:rPr lang="en-US" altLang="en-US" dirty="0">
                <a:solidFill>
                  <a:srgbClr val="FF0000"/>
                </a:solidFill>
              </a:rPr>
              <a:t>Not</a:t>
            </a:r>
            <a:r>
              <a:rPr lang="en-US" altLang="en-US" dirty="0"/>
              <a:t> a meaningful physical process.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13" y="1774135"/>
            <a:ext cx="5761829" cy="71314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A5B5077-56F6-A64C-9648-284794CC7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354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In reality: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sz="2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dirty="0"/>
              <a:t> The constant       is usually denoted as           for </a:t>
            </a:r>
            <a:r>
              <a:rPr lang="en-US" altLang="en-US" dirty="0">
                <a:solidFill>
                  <a:srgbClr val="FF0000"/>
                </a:solidFill>
              </a:rPr>
              <a:t>white noise</a:t>
            </a:r>
            <a:r>
              <a:rPr lang="en-US" altLang="en-US" dirty="0"/>
              <a:t>.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409" y="1821998"/>
            <a:ext cx="6198358" cy="2673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04" y="3023183"/>
            <a:ext cx="182400" cy="164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70" y="4808497"/>
            <a:ext cx="243200" cy="219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04" y="4640534"/>
            <a:ext cx="405638" cy="61013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3F899CB-66A2-DC49-8E9C-1A16B9C5A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873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1EAD9-1340-9042-BDE9-0533F6D040AE}"/>
              </a:ext>
            </a:extLst>
          </p:cNvPr>
          <p:cNvGrpSpPr/>
          <p:nvPr/>
        </p:nvGrpSpPr>
        <p:grpSpPr>
          <a:xfrm>
            <a:off x="2917452" y="1621227"/>
            <a:ext cx="6122271" cy="3872743"/>
            <a:chOff x="2639079" y="1847365"/>
            <a:chExt cx="6122271" cy="3872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9079" y="1847365"/>
              <a:ext cx="6122271" cy="24702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4990508"/>
              <a:ext cx="4810973" cy="729600"/>
            </a:xfrm>
            <a:prstGeom prst="rect">
              <a:avLst/>
            </a:prstGeom>
          </p:spPr>
        </p:pic>
      </p:grp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38BD2F2-E27A-214E-B7CF-D7A17F3FF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332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Where            </a:t>
            </a:r>
            <a:r>
              <a:rPr lang="en-US" dirty="0"/>
              <a:t>is the </a:t>
            </a:r>
            <a:r>
              <a:rPr lang="en-US" dirty="0" err="1"/>
              <a:t>dirac</a:t>
            </a:r>
            <a:r>
              <a:rPr lang="en-US" dirty="0"/>
              <a:t> delta function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Thus                           for any               .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accent1"/>
                </a:solidFill>
              </a:rPr>
              <a:t>The thermal noise (          ) that affects electronic systems has a very wide range  BW and can be modeled by white noise.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74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38112"/>
            <a:ext cx="3737599" cy="91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9" y="1711987"/>
            <a:ext cx="59794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1" y="3685487"/>
            <a:ext cx="1603657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86" y="3709259"/>
            <a:ext cx="817371" cy="279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66" y="4313728"/>
            <a:ext cx="572343" cy="30354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30539B4-FBDF-4841-860E-CA3BE7E0B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2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dirty="0"/>
              <a:t>White Processes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Properties of thermal noise, 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          is WSS.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          is a Gaussian Process.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/>
              <a:defRPr/>
            </a:pPr>
            <a:r>
              <a:rPr lang="en-US" altLang="en-US" dirty="0"/>
              <a:t>           is white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726" y="1713196"/>
            <a:ext cx="839924" cy="328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38" y="2220515"/>
            <a:ext cx="572343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37" y="2727336"/>
            <a:ext cx="2640457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38" y="3312229"/>
            <a:ext cx="572343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37" y="3868687"/>
            <a:ext cx="57234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4" y="3715391"/>
            <a:ext cx="1743238" cy="61013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BE9F9D7-1716-324B-9A61-0CC97AE2E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550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dirty="0"/>
              <a:t>Filtered Noise Process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Usually the white noise generated in one stage of the system is filtered by the next stage.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>
                <a:solidFill>
                  <a:schemeClr val="accent1"/>
                </a:solidFill>
              </a:rPr>
              <a:t>Band Pass Process: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76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A7C3ED-8141-A84D-9814-A28154BEAB57}"/>
              </a:ext>
            </a:extLst>
          </p:cNvPr>
          <p:cNvGrpSpPr/>
          <p:nvPr/>
        </p:nvGrpSpPr>
        <p:grpSpPr>
          <a:xfrm>
            <a:off x="3289142" y="3200572"/>
            <a:ext cx="5613714" cy="2294819"/>
            <a:chOff x="2714768" y="3545128"/>
            <a:chExt cx="5613714" cy="22948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508" y="3545128"/>
              <a:ext cx="4122760" cy="11666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68" y="4056147"/>
              <a:ext cx="524648" cy="2782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564" y="4042499"/>
              <a:ext cx="610134" cy="2782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68" y="5174347"/>
              <a:ext cx="5613714" cy="665600"/>
            </a:xfrm>
            <a:prstGeom prst="rect">
              <a:avLst/>
            </a:prstGeom>
          </p:spPr>
        </p:pic>
      </p:grp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0A15AF2-A677-7A43-81F8-E3E7DAB57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030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dirty="0"/>
              <a:t>Filtered Noise Process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800" dirty="0"/>
              <a:t>Example. </a:t>
            </a:r>
            <a:r>
              <a:rPr lang="en-US" altLang="en-US" dirty="0"/>
              <a:t>if</a:t>
            </a:r>
            <a:endParaRPr lang="en-US" altLang="en-US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77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DD13-4C93-774A-BF77-E392C78F17BE}"/>
              </a:ext>
            </a:extLst>
          </p:cNvPr>
          <p:cNvGrpSpPr/>
          <p:nvPr/>
        </p:nvGrpSpPr>
        <p:grpSpPr>
          <a:xfrm>
            <a:off x="3407567" y="2357766"/>
            <a:ext cx="5376863" cy="2142467"/>
            <a:chOff x="2624136" y="2573835"/>
            <a:chExt cx="5376863" cy="21424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4136" y="2573835"/>
              <a:ext cx="5376863" cy="214246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311" y="4416138"/>
              <a:ext cx="207086" cy="2057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826" y="4417565"/>
              <a:ext cx="403201" cy="20571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6343650" y="3400425"/>
              <a:ext cx="7715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36" y="3174412"/>
              <a:ext cx="349867" cy="142629"/>
            </a:xfrm>
            <a:prstGeom prst="rect">
              <a:avLst/>
            </a:prstGeom>
          </p:spPr>
        </p:pic>
      </p:grp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992AA63-9500-8C42-882F-E036B1630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232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dirty="0"/>
              <a:t>Filtered Noise Process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dirty="0"/>
              <a:t>then</a:t>
            </a:r>
            <a:endParaRPr lang="en-US" altLang="en-US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F789A-4482-0947-9975-59A02E12AD41}"/>
              </a:ext>
            </a:extLst>
          </p:cNvPr>
          <p:cNvGrpSpPr/>
          <p:nvPr/>
        </p:nvGrpSpPr>
        <p:grpSpPr>
          <a:xfrm>
            <a:off x="3581400" y="2022009"/>
            <a:ext cx="5279896" cy="2813981"/>
            <a:chOff x="2690261" y="2602629"/>
            <a:chExt cx="5279896" cy="2813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0261" y="2602629"/>
              <a:ext cx="5279896" cy="20660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311" y="4416138"/>
              <a:ext cx="207086" cy="205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826" y="4417565"/>
              <a:ext cx="403201" cy="205714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6343650" y="3400425"/>
              <a:ext cx="7715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36" y="3174412"/>
              <a:ext cx="349867" cy="14262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400" y="2673384"/>
              <a:ext cx="669257" cy="2276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569" y="3036559"/>
              <a:ext cx="276571" cy="41600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397250" y="3387725"/>
              <a:ext cx="7715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636" y="3161712"/>
              <a:ext cx="349867" cy="14262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425157" y="5016500"/>
              <a:ext cx="3774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Filtered noise (a Band pass signal)</a:t>
              </a:r>
            </a:p>
          </p:txBody>
        </p:sp>
      </p:grp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A4F69129-585E-6045-9730-6C7AB6371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877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altLang="en-US" dirty="0"/>
              <a:t>Post-work for Lesson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79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3C96E2-CAC4-0646-B98A-512A4349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280779" cy="4343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Complete homework assignment for Lessons </a:t>
            </a:r>
            <a:r>
              <a:rPr lang="en-US" altLang="en-US" dirty="0" smtClean="0"/>
              <a:t>18-20: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mtClean="0"/>
              <a:t>HW#10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dirty="0"/>
              <a:t>Go to the online classroom for details.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DFE80E2-3796-7B44-BA88-A2D89634A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44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any fixed    , the voltage           is a random variable          . This an example of random process. Thus, a random process (</a:t>
            </a:r>
            <a:r>
              <a:rPr lang="en-US" dirty="0" err="1"/>
              <a:t>r.p.</a:t>
            </a:r>
            <a:r>
              <a:rPr lang="en-US" dirty="0"/>
              <a:t>) is just a random function.</a:t>
            </a:r>
          </a:p>
          <a:p>
            <a:pPr marL="0" indent="0">
              <a:buNone/>
            </a:pPr>
            <a:r>
              <a:rPr lang="en-US" sz="2800" dirty="0"/>
              <a:t>Example</a:t>
            </a:r>
            <a:r>
              <a:rPr lang="en-US" dirty="0"/>
              <a:t>.            is a temperature in Amherst at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55" y="1738126"/>
            <a:ext cx="107886" cy="197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58" y="2532725"/>
            <a:ext cx="107886" cy="197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32" y="1711383"/>
            <a:ext cx="604571" cy="29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94" y="1712708"/>
            <a:ext cx="604571" cy="290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13" y="2503914"/>
            <a:ext cx="637867" cy="290895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4DACEF80-67AB-4741-9F80-31D5EB401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744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918" tIns="41459" rIns="82918" bIns="41459" rtlCol="0" anchor="ctr">
            <a:noAutofit/>
          </a:bodyPr>
          <a:lstStyle/>
          <a:p>
            <a:r>
              <a:rPr lang="en-US" altLang="en-US" dirty="0"/>
              <a:t>To Prepare for the Next Lesson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76F37-2D0F-4D53-A586-ED7FC287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C469-3446-4F67-AD5C-B6E3A44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80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10694E-5AF8-5945-B738-96ED47C7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982284" cy="43430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Read Chapter 11 in your online textbook: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hlinkClick r:id="rId3"/>
              </a:rPr>
              <a:t>https://www.probabilitycourse.com/chapter11/11_0_0_intro.php</a:t>
            </a:r>
            <a:r>
              <a:rPr lang="en-US" b="1" dirty="0"/>
              <a:t> 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Complete the Pre-work for Lessons 21-24.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US" dirty="0"/>
              <a:t>Visit the online classroom for details.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245A48E-E567-4A43-8769-C65376E10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43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Random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10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A08BB-5A38-5B40-AB47-A877757A2219}"/>
              </a:ext>
            </a:extLst>
          </p:cNvPr>
          <p:cNvGrpSpPr/>
          <p:nvPr/>
        </p:nvGrpSpPr>
        <p:grpSpPr>
          <a:xfrm>
            <a:off x="2024016" y="1845270"/>
            <a:ext cx="8143965" cy="3935248"/>
            <a:chOff x="1992573" y="2097062"/>
            <a:chExt cx="8143965" cy="393524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006221" y="2402006"/>
              <a:ext cx="0" cy="36303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06221" y="3330054"/>
              <a:ext cx="79759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008494" y="4642513"/>
              <a:ext cx="7973706" cy="253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006221" y="5570561"/>
              <a:ext cx="7975979" cy="830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20"/>
            <p:cNvSpPr/>
            <p:nvPr/>
          </p:nvSpPr>
          <p:spPr>
            <a:xfrm>
              <a:off x="1992573" y="2129528"/>
              <a:ext cx="7369791" cy="1792262"/>
            </a:xfrm>
            <a:custGeom>
              <a:avLst/>
              <a:gdLst>
                <a:gd name="connsiteX0" fmla="*/ 0 w 7369791"/>
                <a:gd name="connsiteY0" fmla="*/ 913923 h 1792262"/>
                <a:gd name="connsiteX1" fmla="*/ 232012 w 7369791"/>
                <a:gd name="connsiteY1" fmla="*/ 613672 h 1792262"/>
                <a:gd name="connsiteX2" fmla="*/ 477672 w 7369791"/>
                <a:gd name="connsiteY2" fmla="*/ 627320 h 1792262"/>
                <a:gd name="connsiteX3" fmla="*/ 709684 w 7369791"/>
                <a:gd name="connsiteY3" fmla="*/ 463547 h 1792262"/>
                <a:gd name="connsiteX4" fmla="*/ 1119117 w 7369791"/>
                <a:gd name="connsiteY4" fmla="*/ 504490 h 1792262"/>
                <a:gd name="connsiteX5" fmla="*/ 1473958 w 7369791"/>
                <a:gd name="connsiteY5" fmla="*/ 190591 h 1792262"/>
                <a:gd name="connsiteX6" fmla="*/ 2169994 w 7369791"/>
                <a:gd name="connsiteY6" fmla="*/ 1282412 h 1792262"/>
                <a:gd name="connsiteX7" fmla="*/ 2538484 w 7369791"/>
                <a:gd name="connsiteY7" fmla="*/ 1432538 h 1792262"/>
                <a:gd name="connsiteX8" fmla="*/ 3357349 w 7369791"/>
                <a:gd name="connsiteY8" fmla="*/ 1664550 h 1792262"/>
                <a:gd name="connsiteX9" fmla="*/ 3916908 w 7369791"/>
                <a:gd name="connsiteY9" fmla="*/ 1664550 h 1792262"/>
                <a:gd name="connsiteX10" fmla="*/ 4230806 w 7369791"/>
                <a:gd name="connsiteY10" fmla="*/ 1691845 h 1792262"/>
                <a:gd name="connsiteX11" fmla="*/ 5063320 w 7369791"/>
                <a:gd name="connsiteY11" fmla="*/ 231535 h 1792262"/>
                <a:gd name="connsiteX12" fmla="*/ 5718412 w 7369791"/>
                <a:gd name="connsiteY12" fmla="*/ 163296 h 1792262"/>
                <a:gd name="connsiteX13" fmla="*/ 6318914 w 7369791"/>
                <a:gd name="connsiteY13" fmla="*/ 67762 h 1792262"/>
                <a:gd name="connsiteX14" fmla="*/ 7369791 w 7369791"/>
                <a:gd name="connsiteY14" fmla="*/ 1282412 h 179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69791" h="1792262">
                  <a:moveTo>
                    <a:pt x="0" y="913923"/>
                  </a:moveTo>
                  <a:cubicBezTo>
                    <a:pt x="76200" y="787681"/>
                    <a:pt x="152400" y="661439"/>
                    <a:pt x="232012" y="613672"/>
                  </a:cubicBezTo>
                  <a:cubicBezTo>
                    <a:pt x="311624" y="565905"/>
                    <a:pt x="398060" y="652341"/>
                    <a:pt x="477672" y="627320"/>
                  </a:cubicBezTo>
                  <a:cubicBezTo>
                    <a:pt x="557284" y="602299"/>
                    <a:pt x="602777" y="484019"/>
                    <a:pt x="709684" y="463547"/>
                  </a:cubicBezTo>
                  <a:cubicBezTo>
                    <a:pt x="816592" y="443075"/>
                    <a:pt x="991738" y="549983"/>
                    <a:pt x="1119117" y="504490"/>
                  </a:cubicBezTo>
                  <a:cubicBezTo>
                    <a:pt x="1246496" y="458997"/>
                    <a:pt x="1298812" y="60937"/>
                    <a:pt x="1473958" y="190591"/>
                  </a:cubicBezTo>
                  <a:cubicBezTo>
                    <a:pt x="1649104" y="320245"/>
                    <a:pt x="1992573" y="1075421"/>
                    <a:pt x="2169994" y="1282412"/>
                  </a:cubicBezTo>
                  <a:cubicBezTo>
                    <a:pt x="2347415" y="1489403"/>
                    <a:pt x="2340592" y="1368848"/>
                    <a:pt x="2538484" y="1432538"/>
                  </a:cubicBezTo>
                  <a:cubicBezTo>
                    <a:pt x="2736376" y="1496228"/>
                    <a:pt x="3127612" y="1625881"/>
                    <a:pt x="3357349" y="1664550"/>
                  </a:cubicBezTo>
                  <a:cubicBezTo>
                    <a:pt x="3587086" y="1703219"/>
                    <a:pt x="3771332" y="1660001"/>
                    <a:pt x="3916908" y="1664550"/>
                  </a:cubicBezTo>
                  <a:cubicBezTo>
                    <a:pt x="4062484" y="1669099"/>
                    <a:pt x="4039737" y="1930681"/>
                    <a:pt x="4230806" y="1691845"/>
                  </a:cubicBezTo>
                  <a:cubicBezTo>
                    <a:pt x="4421875" y="1453009"/>
                    <a:pt x="4815386" y="486293"/>
                    <a:pt x="5063320" y="231535"/>
                  </a:cubicBezTo>
                  <a:cubicBezTo>
                    <a:pt x="5311254" y="-23223"/>
                    <a:pt x="5509146" y="190591"/>
                    <a:pt x="5718412" y="163296"/>
                  </a:cubicBezTo>
                  <a:cubicBezTo>
                    <a:pt x="5927678" y="136001"/>
                    <a:pt x="6043684" y="-118757"/>
                    <a:pt x="6318914" y="67762"/>
                  </a:cubicBezTo>
                  <a:cubicBezTo>
                    <a:pt x="6594144" y="254281"/>
                    <a:pt x="6981967" y="768346"/>
                    <a:pt x="7369791" y="1282412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992573" y="4162312"/>
              <a:ext cx="6837528" cy="1011112"/>
            </a:xfrm>
            <a:custGeom>
              <a:avLst/>
              <a:gdLst>
                <a:gd name="connsiteX0" fmla="*/ 0 w 6837528"/>
                <a:gd name="connsiteY0" fmla="*/ 109437 h 1011112"/>
                <a:gd name="connsiteX1" fmla="*/ 341194 w 6837528"/>
                <a:gd name="connsiteY1" fmla="*/ 255 h 1011112"/>
                <a:gd name="connsiteX2" fmla="*/ 764275 w 6837528"/>
                <a:gd name="connsiteY2" fmla="*/ 136733 h 1011112"/>
                <a:gd name="connsiteX3" fmla="*/ 1132764 w 6837528"/>
                <a:gd name="connsiteY3" fmla="*/ 204972 h 1011112"/>
                <a:gd name="connsiteX4" fmla="*/ 2279176 w 6837528"/>
                <a:gd name="connsiteY4" fmla="*/ 1010189 h 1011112"/>
                <a:gd name="connsiteX5" fmla="*/ 3493827 w 6837528"/>
                <a:gd name="connsiteY5" fmla="*/ 27551 h 1011112"/>
                <a:gd name="connsiteX6" fmla="*/ 4763069 w 6837528"/>
                <a:gd name="connsiteY6" fmla="*/ 737234 h 1011112"/>
                <a:gd name="connsiteX7" fmla="*/ 5581934 w 6837528"/>
                <a:gd name="connsiteY7" fmla="*/ 846416 h 1011112"/>
                <a:gd name="connsiteX8" fmla="*/ 6837528 w 6837528"/>
                <a:gd name="connsiteY8" fmla="*/ 54846 h 1011112"/>
                <a:gd name="connsiteX9" fmla="*/ 6837528 w 6837528"/>
                <a:gd name="connsiteY9" fmla="*/ 54846 h 1011112"/>
                <a:gd name="connsiteX10" fmla="*/ 6837528 w 6837528"/>
                <a:gd name="connsiteY10" fmla="*/ 54846 h 101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37528" h="1011112">
                  <a:moveTo>
                    <a:pt x="0" y="109437"/>
                  </a:moveTo>
                  <a:cubicBezTo>
                    <a:pt x="106907" y="52571"/>
                    <a:pt x="213815" y="-4294"/>
                    <a:pt x="341194" y="255"/>
                  </a:cubicBezTo>
                  <a:cubicBezTo>
                    <a:pt x="468573" y="4804"/>
                    <a:pt x="632347" y="102614"/>
                    <a:pt x="764275" y="136733"/>
                  </a:cubicBezTo>
                  <a:cubicBezTo>
                    <a:pt x="896203" y="170852"/>
                    <a:pt x="880281" y="59396"/>
                    <a:pt x="1132764" y="204972"/>
                  </a:cubicBezTo>
                  <a:cubicBezTo>
                    <a:pt x="1385247" y="350548"/>
                    <a:pt x="1885666" y="1039759"/>
                    <a:pt x="2279176" y="1010189"/>
                  </a:cubicBezTo>
                  <a:cubicBezTo>
                    <a:pt x="2672686" y="980619"/>
                    <a:pt x="3079845" y="73043"/>
                    <a:pt x="3493827" y="27551"/>
                  </a:cubicBezTo>
                  <a:cubicBezTo>
                    <a:pt x="3907809" y="-17941"/>
                    <a:pt x="4415051" y="600757"/>
                    <a:pt x="4763069" y="737234"/>
                  </a:cubicBezTo>
                  <a:cubicBezTo>
                    <a:pt x="5111087" y="873711"/>
                    <a:pt x="5236191" y="960147"/>
                    <a:pt x="5581934" y="846416"/>
                  </a:cubicBezTo>
                  <a:cubicBezTo>
                    <a:pt x="5927677" y="732685"/>
                    <a:pt x="6837528" y="54846"/>
                    <a:pt x="6837528" y="54846"/>
                  </a:cubicBezTo>
                  <a:lnTo>
                    <a:pt x="6837528" y="54846"/>
                  </a:lnTo>
                  <a:lnTo>
                    <a:pt x="6837528" y="54846"/>
                  </a:ln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006221" y="5289650"/>
              <a:ext cx="7683689" cy="606471"/>
            </a:xfrm>
            <a:custGeom>
              <a:avLst/>
              <a:gdLst>
                <a:gd name="connsiteX0" fmla="*/ 0 w 7683689"/>
                <a:gd name="connsiteY0" fmla="*/ 183102 h 606471"/>
                <a:gd name="connsiteX1" fmla="*/ 3343701 w 7683689"/>
                <a:gd name="connsiteY1" fmla="*/ 19329 h 606471"/>
                <a:gd name="connsiteX2" fmla="*/ 6196083 w 7683689"/>
                <a:gd name="connsiteY2" fmla="*/ 578887 h 606471"/>
                <a:gd name="connsiteX3" fmla="*/ 7683689 w 7683689"/>
                <a:gd name="connsiteY3" fmla="*/ 469705 h 60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3689" h="606471">
                  <a:moveTo>
                    <a:pt x="0" y="183102"/>
                  </a:moveTo>
                  <a:cubicBezTo>
                    <a:pt x="1155510" y="68233"/>
                    <a:pt x="2311020" y="-46635"/>
                    <a:pt x="3343701" y="19329"/>
                  </a:cubicBezTo>
                  <a:cubicBezTo>
                    <a:pt x="4376382" y="85293"/>
                    <a:pt x="5472752" y="503824"/>
                    <a:pt x="6196083" y="578887"/>
                  </a:cubicBezTo>
                  <a:cubicBezTo>
                    <a:pt x="6919414" y="653950"/>
                    <a:pt x="7301551" y="561827"/>
                    <a:pt x="7683689" y="46970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221" y="2097062"/>
              <a:ext cx="499200" cy="22765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6290" y="3372517"/>
              <a:ext cx="89905" cy="1645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6290" y="4674002"/>
              <a:ext cx="89905" cy="1645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6633" y="5667904"/>
              <a:ext cx="89905" cy="164571"/>
            </a:xfrm>
            <a:prstGeom prst="rect">
              <a:avLst/>
            </a:prstGeom>
          </p:spPr>
        </p:pic>
        <p:cxnSp>
          <p:nvCxnSpPr>
            <p:cNvPr id="33" name="Straight Connector 32"/>
            <p:cNvCxnSpPr>
              <a:stCxn id="21" idx="4"/>
            </p:cNvCxnSpPr>
            <p:nvPr/>
          </p:nvCxnSpPr>
          <p:spPr>
            <a:xfrm>
              <a:off x="3111690" y="2634018"/>
              <a:ext cx="0" cy="295886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397090" y="2241767"/>
              <a:ext cx="27292" cy="350842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843" y="3426553"/>
              <a:ext cx="198095" cy="20266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264" y="3402414"/>
              <a:ext cx="202667" cy="201143"/>
            </a:xfrm>
            <a:prstGeom prst="rect">
              <a:avLst/>
            </a:prstGeom>
          </p:spPr>
        </p:pic>
      </p:grp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D24A481A-9C8C-C741-8ACA-85265860A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419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95.98803"/>
  <p:tag name="LATEXADDIN" val="\documentclass{article}&#10;\usepackage{amsmath,amsfonts,amssymb,amsthm,epsfig,epstopdf,titling,url,array,color,soul,multicol}&#10;\pagestyle{empty}&#10;\begin{document}&#10;&#10;\boldmath&#10;\begin{equation*}&#10;+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90.9261"/>
  <p:tag name="LATEXADDIN" val="\documentclass{article}&#10;\usepackage{amsmath,amsfonts,amssymb,amsthm,epsfig,epstopdf,titling,url,array,color,soul,multicol}&#10;\pagestyle{empty}&#10;\begin{document}&#10;&#10;\boldmath&#10;\begin{equation*}&#10;X=X(t)&#10;\end{equation*}&#10;&#10;&#10;\end{document}"/>
  <p:tag name="IGUANATEXSIZE" val="22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6.1455"/>
  <p:tag name="LATEXADDIN" val="\documentclass{article}&#10;\usepackage{amsmath,amsfonts,amssymb,amsthm,epsfig,epstopdf,titling,url,array,color,soul,multicol}&#10;\pagestyle{empty}&#10;\begin{document}&#10;&#10;\boldmath&#10;\begin{equation*}&#10;Y=X(t-\tau)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19.31"/>
  <p:tag name="LATEXADDIN" val="\documentclass{article}&#10;\usepackage{amsmath,amsfonts,amssymb,amsthm,epsfig,epstopdf,titling,url,array,color,soul,multicol}&#10;\pagestyle{empty}&#10;\begin{document}&#10;&#10;\boldmath&#10;\begin{equation*}&#10;\underbrace{|EXY|} \leq \sqrt{\underbrace{E[X^2]} \underbrace{E[Y^2]}}&#10;\end{equation*}&#10;&#10;&#10;\end{document}"/>
  <p:tag name="IGUANATEXSIZE" val="22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87.7015"/>
  <p:tag name="LATEXADDIN" val="\documentclass{article}&#10;\usepackage{amsmath,amsfonts,amssymb,amsthm,epsfig,epstopdf,titling,url,array,color,soul,multicol}&#10;\pagestyle{empty}&#10;\begin{document}&#10;&#10;\boldmath&#10;\begin{equation*}&#10;R_X(\tau)&#10;\end{equation*}&#10;&#10;&#10;\end{document}"/>
  <p:tag name="IGUANATEXSIZE" val="20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R_X(0)&#10;\end{equation*}&#10;&#10;&#10;\end{document}"/>
  <p:tag name="IGUANATEXSIZE" val="1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R_X(0)&#10;\end{equation*}&#10;&#10;&#10;\end{document}"/>
  <p:tag name="IGUANATEXSIZE" val="1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76.9029"/>
  <p:tag name="LATEXADDIN" val="\documentclass{article}&#10;\usepackage{amsmath,amsfonts,amssymb,amsthm,epsfig,epstopdf,titling,url,array,color,soul,multicol}&#10;\pagestyle{empty}&#10;\begin{document}&#10;&#10;\boldmath&#10;\begin{equation*}&#10;\big\{Y(t), t \in \mathbb{R}\big\}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42.032"/>
  <p:tag name="LATEXADDIN" val="\documentclass{article}&#10;\usepackage{amsmath,amsfonts,amssymb,amsthm,epsfig,epstopdf,titling,url,array,color,soul,multicol}&#10;\pagestyle{empty}&#10;\begin{document}&#10;&#10;\boldmath&#10;\begin{equation*}&#10;R_{XY}(t_1,t_2)=R_{XY}(t_1-t_2).&#10;\end{equation*}&#10;&#10;&#10;\end{document}"/>
  <p:tag name="IGUANATEXSIZE" val="24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\color{blue}&#10;X(t)&#10;\end{equation*}&#10;&#10;&#10;\end{document}"/>
  <p:tag name="IGUANATEXSIZE" val="18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74.203"/>
  <p:tag name="LATEXADDIN" val="\documentclass{article}&#10;\usepackage{amsmath,amsfonts,amssymb,amsthm,epsfig,epstopdf,titling,url,array,color,soul,multicol}&#10;\pagestyle{empty}&#10;\begin{document}&#10;&#10;\boldmath&#10;\begin{equation*}\color{blue}&#10;X(t) \ \&amp; \ Y(t), \rightarrow \ R_{XY}(\tau) = R_{XY}(-\tau)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30.409"/>
  <p:tag name="LATEXADDIN" val="\documentclass{article}&#10;\usepackage{amsmath,amsfonts,amssymb,amsthm,epsfig,epstopdf,titling,url,array,color,soul,multicol}&#10;\pagestyle{empty}&#10;\begin{document}&#10;&#10;\boldmath&#10;\begin{equation*}&#10;C_{XY}(t_1,t_2) = R_{XY}(t_1,t_2) - \mu_X(t_1)\cdot\mu_{Y}(t_2).&#10;\end{equation*}&#10;&#10;&#10;\end{document}"/>
  <p:tag name="IGUANATEXSIZE" val="24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.7191"/>
  <p:tag name="LATEXADDIN" val="\documentclass{article}&#10;\usepackage{amsmath,amsfonts,amssymb,amsthm,epsfig,epstopdf,titling,url,array,color,soul,multicol}&#10;\pagestyle{empty}&#10;\begin{document}&#10;&#10;\boldmath&#10;\begin{equation*}&#10;Z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24.597"/>
  <p:tag name="LATEXADDIN" val="\documentclass{article}&#10;\usepackage{amsmath,amsfonts,amssymb,amsthm,epsfig,epstopdf,titling,url,array,color,soul,multicol}&#10;\pagestyle{empty}&#10;\begin{document}&#10;&#10;\boldmath&#10;\begin{equation*}&#10;Z(t) =X(t)+Y(t).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74.2032"/>
  <p:tag name="LATEXADDIN" val="\documentclass{article}&#10;\usepackage{amsmath,amsfonts,amssymb,amsthm,epsfig,epstopdf,titling,url,array,color,soul,multicol}&#10;\pagestyle{empty}&#10;\begin{document}&#10;&#10;\boldmath&#10;\begin{equation*}&#10;M_Z(t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1.1773"/>
  <p:tag name="LATEXADDIN" val="\documentclass{article}&#10;\usepackage{amsmath,amsfonts,amssymb,amsthm,epsfig,epstopdf,titling,url,array,color,soul,multicol}&#10;\pagestyle{empty}&#10;\begin{document}&#10;&#10;\boldmath&#10;\begin{equation*}&#10;R_Z(t_1,t_2)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6.7191"/>
  <p:tag name="LATEXADDIN" val="\documentclass{article}&#10;\usepackage{amsmath,amsfonts,amssymb,amsthm,epsfig,epstopdf,titling,url,array,color,soul,multicol}&#10;\pagestyle{empty}&#10;\begin{document}&#10;&#10;\boldmath&#10;\begin{equation*}&#10;Z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\color{blue}&#10;t&#10;\end{equation*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018.373"/>
  <p:tag name="LATEXADDIN" val="\documentclass{article}&#10;\usepackage{amsmath,amsfonts,amssymb,amsthm,epsfig,epstopdf,titling,url,array,color,soul,multicol}&#10;\pagestyle{empty}&#10;\begin{document}&#10;&#10;\boldmath&#10;\begin{equation*}&#10;t_1,t_2, \dots, t_n \in J,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63.817"/>
  <p:tag name="LATEXADDIN" val="\documentclass{article}&#10;\usepackage{amsmath,amsfonts,amssymb,amsthm,epsfig,epstopdf,titling,url,array,color,soul,multicol}&#10;\pagestyle{empty}&#10;\begin{document}&#10;&#10;\boldmath&#10;\begin{equation*}&#10;X(t_1),X(t_2),\cdots,X(t_n)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87.364"/>
  <p:tag name="LATEXADDIN" val="\documentclass{article}&#10;\usepackage{amsmath,amsfonts,amssymb,amsthm,epsfig,epstopdf,titling,url,array,color,soul,multicol}&#10;\pagestyle{empty}&#10;\begin{document}&#10;&#10;\boldmath&#10;\begin{equation*}&#10;X(t), \ \ t \in (0,\infty) \ or \ (-\infty, \infty) \ \ \ \ \ \textbf{Continuous-time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62.767"/>
  <p:tag name="LATEXADDIN" val="\documentclass{article}&#10;\usepackage{amsmath,amsfonts,amssymb,amsthm,epsfig,epstopdf,titling,url,array,color,soul,multicol}&#10;\pagestyle{empty}&#10;\begin{document}&#10;&#10;\boldmath&#10;\begin{equation*}&#10;X(n), \ \ n \in \mathbb{Z} \ \ \ \ \ \textbf{Discrete-time}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35.321"/>
  <p:tag name="LATEXADDIN" val="\documentclass{article}&#10;\usepackage{amsmath,amsfonts,amssymb,amsthm,epsfig,epstopdf,titling,url,array,color,soul,multicol}&#10;\pagestyle{empty}&#10;\begin{document}&#10;&#10;\boldmath&#10;\begin{equation*}&#10;\mu_X(t) = E[X(t)] = \mu_X,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6.592"/>
  <p:tag name="LATEXADDIN" val="\documentclass{article}&#10;\usepackage{amsmath,amsfonts,amssymb,amsthm,epsfig,epstopdf,titling,url,array,color,soul,multicol}&#10;\pagestyle{empty}&#10;\begin{document}&#10;&#10;\boldmath&#10;\begin{equation*}&#10;R_X(t_1,t_2) = E[X(t_1)X(t_2)] = R_X(t_1-t_2) \ \ \textbf{ for WSS}&#10;\end{equation*}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379.078"/>
  <p:tag name="LATEXADDIN" val="\documentclass{article}&#10;\usepackage{amsmath,amsfonts,amssymb,amsthm,epsfig,epstopdf,titling,url,array,color,soul,multicol}&#10;\pagestyle{empty}&#10;\begin{document}&#10;&#10;\boldmath&#10;\begin{equation*}&#10;R_X(0)=E[X(t)^2] \geq 0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92.988"/>
  <p:tag name="LATEXADDIN" val="\documentclass{article}&#10;\usepackage{amsmath,amsfonts,amssymb,amsthm,epsfig,epstopdf,titling,url,array,color,soul,multicol}&#10;\pagestyle{empty}&#10;\begin{document}&#10;&#10;\boldmath&#10;\begin{equation*}&#10;R_X(\tau)=R_X(-\tau),  \quad \textbf{for all } \tau \in \mathbb{R}.&#10;\end{equation*}&#10;&#10;&#10;\end{document}"/>
  <p:tag name="IGUANATEXSIZE" val="24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40.495"/>
  <p:tag name="LATEXADDIN" val="\documentclass{article}&#10;\usepackage{amsmath,amsfonts,amssymb,amsthm,epsfig,epstopdf,titling,url,array,color,soul,multicol}&#10;\pagestyle{empty}&#10;\begin{document}&#10;&#10;\boldmath&#10;\begin{equation*}&#10;|R_X(\tau)|\leq R_X(0),  \quad \textbf{for all } \tau \in \mathbb{R}.&#10;\end{equation*}&#10;&#10;&#10;\end{document}"/>
  <p:tag name="IGUANATEXSIZE" val="24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\color{blue}&#10;t&#10;\end{equation*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007.874"/>
  <p:tag name="LATEXADDIN" val="\documentclass{article}&#10;\usepackage{amsmath,amsfonts,amssymb,amsthm,epsfig,epstopdf,titling,url,array,color,soul,multicol}&#10;\pagestyle{empty}&#10;\begin{document}&#10;&#10;\boldmath&#10;\begin{equation*}&#10;t_1,t_2,\cdots, t_r \in \mathbb{R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47.319"/>
  <p:tag name="LATEXADDIN" val="\documentclass{article}&#10;\usepackage{amsmath,amsfonts,amssymb,amsthm,epsfig,epstopdf,titling,url,array,color,soul,multicol}&#10;\pagestyle{empty}&#10;\begin{document}&#10;&#10;\boldmath&#10;\begin{equation*}&#10; X(t_1), X(t_2), \cdots, X(t_r)&#10;\end{equation*}&#10;&#10;&#10;\end{document}"/>
  <p:tag name="IGUANATEXSIZE" val="2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12.711"/>
  <p:tag name="LATEXADDIN" val="\documentclass{article}&#10;\usepackage{amsmath,amsfonts,amssymb,amsthm,epsfig,epstopdf,titling,url,array,color,soul,multicol}&#10;\pagestyle{empty}&#10;\begin{document}&#10;&#10;\boldmath&#10;\begin{equation*}&#10;X(t_1+T), X(t_2+T), \cdots, X(t_r+T)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48.744"/>
  <p:tag name="LATEXADDIN" val="\documentclass{article}&#10;\usepackage{amsmath,amsfonts,amssymb,amsthm,epsfig,epstopdf,titling,url,array,color,soul,multicol}&#10;\pagestyle{empty}&#10;\begin{document}&#10;&#10;\boldmath&#10;\begin{equation*}&#10;\mu_X(t+T)=\mu_X(t),  \textbf{ for all } t\in \mathbb{R}.&#10;\end{equation*}&#10;&#10;&#10;\end{document}"/>
  <p:tag name="IGUANATEXSIZE" val="24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\color{blue}&#10;t&#10;\end{equation*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076.865"/>
  <p:tag name="LATEXADDIN" val="\documentclass{article}&#10;\usepackage{amsmath,amsfonts,amssymb,amsthm,epsfig,epstopdf,titling,url,array,color,soul,multicol}&#10;\pagestyle{empty}&#10;\begin{document}&#10;&#10;\boldmath&#10;\begin{equation*}&#10;R_X(t_1+T,t_2+T)=R_X(t_1,t_2), \textbf{ for all } t_1,t_2\in \mathbb{R}.&#10;\end{equation*}&#10;&#10;&#10;\end{document}"/>
  <p:tag name="IGUANATEXSIZE" val="24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2483.689"/>
  <p:tag name="LATEXADDIN" val="\documentclass{article}&#10;\usepackage{amsmath,amsfonts,amssymb,amsthm,epsfig,epstopdf,titling,url,array,color,soul,multicol}&#10;\pagestyle{empty}&#10;\begin{document}&#10;&#10;\boldmath&#10;\begin{equation*}&#10;X(t) = At + Bt^2, \ \ \textbf{ where $A$, $B$ are RV.}&#10;\end{equation*}&#10;&#10;&#10;\end{document}"/>
  <p:tag name="IGUANATEXSIZE" val="24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174.353"/>
  <p:tag name="LATEXADDIN" val="\documentclass{article}&#10;\usepackage{amsmath,amsfonts,amssymb,amsthm,epsfig,epstopdf,titling,url,array,color,soul,multicol}&#10;\pagestyle{empty}&#10;\begin{document}&#10;&#10;\boldmath&#10;\begin{equation*}&#10;\frac{d}{dt} X(t) = A+2Bt.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21.26"/>
  <p:tag name="LATEXADDIN" val="\documentclass{article}&#10;\usepackage{amsmath,amsfonts,amssymb,amsthm,epsfig,epstopdf,titling,url,array,color,soul,multicol}&#10;\pagestyle{empty}&#10;\begin{document}&#10;&#10;\boldmath&#10;\begin{equation*}&#10;\lim_{\delta\rightarrow 0} E\bigg[\big|X(t+\delta)-X(t)\big|^2\bigg]=0.&#10;\end{equation*}&#10;&#10;&#10;\end{document}"/>
  <p:tag name="IGUANATEXSIZE" val="24"/>
  <p:tag name="IGUANATEXCURSOR" val="2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562.4297"/>
  <p:tag name="LATEXADDIN" val="\documentclass{article}&#10;\usepackage{amsmath,amsfonts,amssymb,amsthm,epsfig,epstopdf,titling,url,array,color,soul,multicol}&#10;\pagestyle{empty}&#10;\begin{document}&#10;&#10;\boldmath&#10;\begin{equation*}&#10;t&gt;s \geq 0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115.486"/>
  <p:tag name="LATEXADDIN" val="\documentclass{article}&#10;\usepackage{amsmath,amsfonts,amssymb,amsthm,epsfig,epstopdf,titling,url,array,color,soul,multicol}&#10;\pagestyle{empty}&#10;\begin{document}&#10;&#10;\boldmath&#10;\begin{equation*}&#10;X(t)-X(s) \sim Poisson\big(\lambda (t-s)\big).&#10;\end{equation*}&#10;&#10;&#10;\end{document}"/>
  <p:tag name="IGUANATEXSIZE" val="24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05.9617"/>
  <p:tag name="LATEXADDIN" val="\documentclass{article}&#10;\usepackage{amsmath,amsfonts,amssymb,amsthm,epsfig,epstopdf,titling,url,array,color,soul,multicol}&#10;\pagestyle{empty}&#10;\begin{document}&#10;&#10;\boldmath&#10;\begin{equation*}&#10;t \geq 0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97.48779"/>
  <p:tag name="LATEXADDIN" val="\documentclass{article}&#10;\usepackage{amsmath,amsfonts,amssymb,amsthm,epsfig,epstopdf,titling,url,array,color,soul,multicol}&#10;\pagestyle{empty}&#10;\begin{document}&#10;&#10;\boldmath&#10;\begin{equation*}\color{red}&#10;t_1&#10;\end{equation*}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2107"/>
  <p:tag name="ORIGINALWIDTH" val="2027.746"/>
  <p:tag name="LATEXADDIN" val="\documentclass{article}&#10;\usepackage{amsmath,amsfonts,amssymb,amsthm,epsfig,epstopdf,titling,url,array,color,soul,multicol}&#10;\pagestyle{empty}&#10;\begin{document}&#10;&#10;\boldmath&#10;\begin{equation*}&#10;E\left[\int_{0}^{t} X(u)du\right]=\int_{0}^{t}E[X(u)]du.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62.055"/>
  <p:tag name="LATEXADDIN" val="\documentclass{article}&#10;\usepackage{amsmath,amsfonts,amssymb,amsthm,epsfig,epstopdf,titling,url,array,color,soul,multicol}&#10;\pagestyle{empty}&#10;\begin{document}&#10;&#10;\boldmath&#10;\begin{equation*}&#10; E\left[\frac{d}{dt} X(t)\right]= \frac{d}{dt} E[X(t)].&#10;\end{equation*}&#10;&#10;&#10;\end{document}"/>
  <p:tag name="IGUANATEXSIZE" val="24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018.373"/>
  <p:tag name="LATEXADDIN" val="\documentclass{article}&#10;\usepackage{amsmath,amsfonts,amssymb,amsthm,epsfig,epstopdf,titling,url,array,color,soul,multicol}&#10;\pagestyle{empty}&#10;\begin{document}&#10;&#10;\boldmath&#10;\begin{equation*}&#10;t_1,t_2, \dots, t_n \in J,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63.817"/>
  <p:tag name="LATEXADDIN" val="\documentclass{article}&#10;\usepackage{amsmath,amsfonts,amssymb,amsthm,epsfig,epstopdf,titling,url,array,color,soul,multicol}&#10;\pagestyle{empty}&#10;\begin{document}&#10;&#10;\boldmath&#10;\begin{equation*}&#10;X(t_1),X(t_2),\cdots,X(t_n)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\color{blue}&#10;X(t)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\color{blue}&#10;Y(t)&#10;\end{equation*}&#10;&#10;&#10;\end{document}"/>
  <p:tag name="IGUANATEXSIZE" val="2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989.501"/>
  <p:tag name="LATEXADDIN" val="\documentclass{article}&#10;\usepackage{amsmath,amsfonts,amssymb,amsthm,epsfig,epstopdf,titling,url,array,color,soul,multicol}&#10;\pagestyle{empty}&#10;\begin{document}&#10;&#10;\boldmath&#10;\begin{equation*}&#10;S_X(f)=\mathcal{F} \{R_X(\tau) \}= \int_{-\infty}^{\infty} R_X(\tau) e^{-2 j \pi  f \tau} \; d\tau, \quad \textbf{where $j=\sqrt{-1}$.}&#10;\end{equation*}&#10;&#10;&#10;\end{document}"/>
  <p:tag name="IGUANATEXSIZE" val="24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99.73756"/>
  <p:tag name="LATEXADDIN" val="\documentclass{article}&#10;\usepackage{amsmath,amsfonts,amssymb,amsthm,epsfig,epstopdf,titling,url,array,color,soul,multicol}&#10;\pagestyle{empty}&#10;\begin{document}&#10;&#10;\boldmath&#10;\begin{equation*}\color{red}&#10;t_2&#10;\end{equation*}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845.894"/>
  <p:tag name="LATEXADDIN" val="\documentclass{article}&#10;\usepackage{amsmath,amsfonts,amssymb,amsthm,epsfig,epstopdf,titling,url,array,color,soul,multicol}&#10;\pagestyle{empty}&#10;\begin{document}&#10;&#10;\boldmath&#10;\begin{equation*}&#10;R_X(\tau)=\mathcal{F}^{-1} \{S_X(f)\}= \int_{-\infty}^{\infty} S_X(f) e^{2 j \pi  f \tau} \; df.&#10;\end{equation*}&#10;&#10;&#10;\end{document}"/>
  <p:tag name="IGUANATEXSIZE" val="24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05.287"/>
  <p:tag name="LATEXADDIN" val="\documentclass{article}&#10;\usepackage{amsmath,amsfonts,amssymb,amsthm,epsfig,epstopdf,titling,url,array,color,soul,multicol}&#10;\pagestyle{empty}&#10;\begin{document}&#10;&#10;\boldmath&#10;\begin{equation*}&#10;S_X(-f)=S_X(f), \textbf{ for all } f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77.84"/>
  <p:tag name="LATEXADDIN" val="\documentclass{article}&#10;\usepackage{amsmath,amsfonts,amssymb,amsthm,epsfig,epstopdf,titling,url,array,color,soul,multicol}&#10;\pagestyle{empty}&#10;\begin{document}&#10;&#10;\boldmath&#10;\begin{equation*}&#10;S_X(f) \geq 0, \textbf{ for all } f.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534.6832"/>
  <p:tag name="LATEXADDIN" val="\documentclass{article}&#10;\usepackage{amsmath,amsfonts,amssymb,amsthm,epsfig,epstopdf,titling,url,array,color,soul,multicol}&#10;\pagestyle{empty}&#10;\begin{document}&#10;&#10;\boldmath&#10;\begin{equation*}\color{blue}&#10;E\big[X(t)^2\big]&#10;\end{equation*}&#10;&#10;&#10;\end{document}"/>
  <p:tag name="IGUANATEXSIZE" val="26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616.048"/>
  <p:tag name="LATEXADDIN" val="\documentclass{article}&#10;\usepackage{amsmath,amsfonts,amssymb,amsthm,epsfig,epstopdf,titling,url,array,color,soul,multicol}&#10;\pagestyle{empty}&#10;\begin{document}&#10;&#10;\boldmath&#10;\begin{equation*}&#10;R_X(\tau) = E\big[ X(t) X(t-\tau) \big]&#10;\end{equation*}&#10;&#10;&#10;\end{document}"/>
  <p:tag name="IGUANATEXSIZE" val="24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343.832"/>
  <p:tag name="LATEXADDIN" val="\documentclass{article}&#10;\usepackage{amsmath,amsfonts,amssymb,amsthm,epsfig,epstopdf,titling,url,array,color,soul,multicol}&#10;\pagestyle{empty}&#10;\begin{document}&#10;&#10;\boldmath&#10;\begin{equation*}&#10;\Rightarrow \ R_X(0) = E\big[ X(t)^2 \big]&#10;\end{equation*}&#10;&#10;&#10;\end{document}"/>
  <p:tag name="IGUANATEXSIZE" val="24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4277.465"/>
  <p:tag name="LATEXADDIN" val="\documentclass{article}&#10;\usepackage{amsmath,amsfonts,amssymb,amsthm,epsfig,epstopdf,titling,url,array,color,soul,multicol}&#10;\pagestyle{empty}&#10;\begin{document}&#10;&#10;\boldmath&#10;&#10;\begin{align*}&#10; \Rightarrow \  E\big[X(t)^2\big]=R_X(0)=\int_{-\infty}^{\infty} S_X(f) \; df. \qquad \color{red}(\textbf{Power Spectral Density}) &#10;\end{align*}&#10;&#10;&#10;&#10;\end{document}"/>
  <p:tag name="IGUANATEXSIZE" val="22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851.894"/>
  <p:tag name="LATEXADDIN" val="\documentclass{article}&#10;\usepackage{amsmath,amsfonts,amssymb,amsthm,epsfig,epstopdf,titling,url,array,color,soul,multicol}&#10;\pagestyle{empty}&#10;\begin{document}&#10;&#10;\boldmath&#10;\begin{align*}&#10;R_X(\tau)= \mathcal{F}^{-1} \big\{ S_X(f)  \big\} = \int_{-\infty}^{\infty} S_X(f) e^{2 j \pi f \cdot \tau} \; df\\&#10;  \end{align*}&#10;&#10;&#10;\end{document}"/>
  <p:tag name="IGUANATEXSIZE" val="24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\color{blue}&#10;X(t)&#10;\end{equation*}&#10;&#10;&#10;\end{document}"/>
  <p:tag name="IGUANATEXSIZE" val="26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221.972"/>
  <p:tag name="LATEXADDIN" val="\documentclass{article}&#10;\usepackage{amsmath,amsfonts,amssymb,amsthm,epsfig,epstopdf,titling,url,array,color,soul,multicol}&#10;\pagestyle{empty}&#10;\begin{document}&#10;&#10;\boldmath&#10;\begin{equation*}&#10;E\big[X(t)^2\big]=R_X(0)=\int_{-\infty}^{\infty} S_X(f) \; df.&#10;\end{equation*}&#10;&#10;&#10;\end{document}"/>
  <p:tag name="IGUANATEXSIZE" val="24"/>
  <p:tag name="IGUANATEXCURSOR" val="2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983.877"/>
  <p:tag name="LATEXADDIN" val="\documentclass{article}&#10;\usepackage{amsmath,amsfonts,amssymb,amsthm,epsfig,epstopdf,titling,url,array,color,soul,multicol}&#10;\pagestyle{empty}&#10;\begin{document}&#10;&#10;\boldmath&#10;\begin{equation*}&#10;\big\{X(t), t \in [0,1] \big\}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978.6276"/>
  <p:tag name="LATEXADDIN" val="\documentclass{article}&#10;\usepackage{amsmath,amsfonts,amssymb,amsthm,epsfig,epstopdf,titling,url,array,color,soul,multicol}&#10;\pagestyle{empty}&#10;\begin{document}&#10;&#10;\boldmath&#10;\begin{equation*}&#10;R_X(\tau) = e^{-a|\tau|},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69.74126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094.113"/>
  <p:tag name="LATEXADDIN" val="\documentclass{article}&#10;\usepackage{amsmath,amsfonts,amssymb,amsthm,epsfig,epstopdf,titling,url,array,color,soul,multicol}&#10;\pagestyle{empty}&#10;\begin{document}&#10;&#10;\boldmath&#10;\begin{equation*}&#10;S_{XY}(f)=\mathcal{F} \{R_{XY}(\tau) \}= \int_{-\infty}^{\infty} R_{XY}(\tau) e^{-2 j \pi  f \tau} \; d\tau.&#10;\end{equation*}&#10;&#10;&#10;\end{document}"/>
  <p:tag name="IGUANATEXSIZE" val="24"/>
  <p:tag name="IGUANATEXCURSOR" val="2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460.067"/>
  <p:tag name="LATEXADDIN" val="\documentclass{article}&#10;\usepackage{amsmath,amsfonts,amssymb,amsthm,epsfig,epstopdf,titling,url,array,color,soul,multicol}&#10;\pagestyle{empty}&#10;\begin{document}&#10;&#10;\boldmath&#10;\begin{equation*}&#10;\underbrace{Y(t)}=\int_{-\infty}^{\infty} h(\alpha)\underbrace{X(t-\alpha)} \; d\alpha=\int_{-\infty}^{\infty} X(\alpha)h(t-\alpha) \; d\alpha.&#10;\end{equation*}&#10;&#10;&#10;\end{document}"/>
  <p:tag name="IGUANATEXSIZE" val="24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5.9318"/>
  <p:tag name="ORIGINALWIDTH" val="4108.736"/>
  <p:tag name="LATEXADDIN" val="\documentclass{article}&#10;\usepackage{amsmath,amsfonts,amssymb,amsthm,epsfig,epstopdf,titling,url,array,color,soul,multicol}&#10;\pagestyle{empty}&#10;\begin{document}&#10;&#10;\boldmath&#10;\begin{align*}&#10;  Y(n)=h(n)\ast X(n)&amp;=X(n) \ast h(n)\\&#10;  &amp;=\sum_{k=-\infty}^{\infty} h(k)X(n-k)=\sum_{k=-\infty}^{\infty} X(k)h(n-k).&#10;\end{align*}&#10;&#10;&#10;\end{document}"/>
  <p:tag name="IGUANATEXSIZE" val="22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716.91"/>
  <p:tag name="LATEXADDIN" val="\documentclass{article}&#10;\usepackage{amsmath,amsfonts,amssymb,amsthm,epsfig,epstopdf,titling,url,array,color,soul,multicol}&#10;\pagestyle{empty}&#10;\begin{document}&#10;&#10;\boldmath&#10;\begin{equation*}&#10;Y(t)=h(t)\ast X(t)&#10;  =\int_{-\infty}^{\infty} h(\alpha)X(t-\alpha) \; d\alpha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3.4571"/>
  <p:tag name="LATEXADDIN" val="\documentclass{article}&#10;\usepackage{amsmath,amsfonts,amssymb,amsthm,epsfig,epstopdf,titling,url,array,color,soul,multicol}&#10;\pagestyle{empty}&#10;\begin{document}&#10;&#10;\boldmath&#10;\begin{equation*}\color{blue}&#10;Y(t):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339.7076"/>
  <p:tag name="LATEXADDIN" val="\documentclass{article}&#10;\usepackage{amsmath,amsfonts,amssymb,amsthm,epsfig,epstopdf,titling,url,array,color,soul,multicol}&#10;\pagestyle{empty}&#10;\begin{document}&#10;&#10;\boldmath&#10;\begin{equation*}&#10;t=t_1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.9186"/>
  <p:tag name="ORIGINALWIDTH" val="2782.902"/>
  <p:tag name="LATEXADDIN" val="\documentclass{article}&#10;\usepackage{amsmath,amsfonts,amssymb,amsthm,epsfig,epstopdf,titling,url,array,color,soul,multicol}&#10;\pagestyle{empty}&#10;\begin{document}&#10;&#10;\boldmath&#10;\begin{align*}&#10;  \mu_Y(t)=E[Y(t)]&amp;=E\left[\int_{-\infty}^{\infty} h(\alpha)X(t-\alpha) \; d\alpha\right]\\&#10;  &amp;=\int_{-\infty}^{\infty} h(\alpha)\underbrace{E[X(t-\alpha)]} \; d\alpha&#10;\end{align*}&#10;&#10;&#10;\end{document}"/>
  <p:tag name="IGUANATEXSIZE" val="24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174.7282"/>
  <p:tag name="LATEXADDIN" val="\documentclass{article}&#10;\usepackage{amsmath,amsfonts,amssymb,amsthm,epsfig,epstopdf,titling,url,array,color,soul,multicol}&#10;\pagestyle{empty}&#10;\begin{document}&#10;&#10;\boldmath&#10;\begin{equation*}\color{red}&#10;\mu_X&#10;\end{equation*}&#10;&#10;&#10;\end{document}"/>
  <p:tag name="IGUANATEXSIZE" val="22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177.728"/>
  <p:tag name="LATEXADDIN" val="\documentclass{article}&#10;\usepackage{amsmath,amsfonts,amssymb,amsthm,epsfig,epstopdf,titling,url,array,color,soul,multicol}&#10;\pagestyle{empty}&#10;\begin{document}&#10;&#10;\boldmath&#10;\begin{equation*}&#10;\Rightarrow \ \color{blue} \mu_Y(t)=\mu_Y=\mu_X \int_{-\infty}^{\infty} h(\alpha) \; d\alpha.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0.124"/>
  <p:tag name="ORIGINALWIDTH" val="3997"/>
  <p:tag name="LATEXADDIN" val="\documentclass{article}&#10;\usepackage{amsmath,amsfonts,amssymb,amsthm,epsfig,epstopdf,titling,url,array,color,soul,multicol}&#10;\pagestyle{empty}&#10;\begin{document}&#10;&#10;\boldmath&#10;\begin{align*}&#10;  R_{XY}(t_1,t_2)=E[X(t_1)Y(t_2)]&amp;=E\left[X(t_1) \int_{-\infty}^{\infty} h(\alpha)X(t_2-\alpha) \; d\alpha\right]\\&#10;  &amp;=E\left[ \int_{-\infty}^{\infty} h(\alpha)X(t_1)X(t_2-\alpha) \; d\alpha\right]\\&#10;  &amp;=\int_{-\infty}^{\infty} h(\alpha)\underbrace{E[X(t_1)X(t_2-\alpha)]} \; d\alpha&#10;\end{align*}&#10;&#10;&#10;\end{document}"/>
  <p:tag name="IGUANATEXSIZE" val="22"/>
  <p:tag name="IGUANATEXCURSOR" val="4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79.3776"/>
  <p:tag name="LATEXADDIN" val="\documentclass{article}&#10;\usepackage{amsmath,amsfonts,amssymb,amsthm,epsfig,epstopdf,titling,url,array,color,soul,multicol}&#10;\pagestyle{empty}&#10;\begin{document}&#10;&#10;\boldmath&#10;\begin{equation*}\color{red}&#10; R_X(t_1-t_2+\alpha)&#10;\end{equation*}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866.142"/>
  <p:tag name="LATEXADDIN" val="\documentclass{article}&#10;\usepackage{amsmath,amsfonts,amssymb,amsthm,epsfig,epstopdf,titling,url,array,color,soul,multicol}&#10;\pagestyle{empty}&#10;\begin{document}&#10;&#10;\boldmath&#10;\begin{equation*}&#10;\Rightarrow \ R_{XY}(\underbrace{t_1,t_2})=\int_{-\infty}^{\infty} h(\alpha) R_X(\underbrace{t_1-t_2}+\alpha) \; d\alpha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\color{red}&#10;\tau&#10;\end{equation*}&#10;&#10;&#10;\end{document}"/>
  <p:tag name="IGUANATEXSIZE" val="22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,amsfonts,amssymb,amsthm,epsfig,epstopdf,titling,url,array,color,soul,multicol}&#10;\pagestyle{empty}&#10;\begin{document}&#10;&#10;\boldmath&#10;\begin{equation*}\color{red}&#10;\tau&#10;\end{equation*}&#10;&#10;&#10;\end{document}"/>
  <p:tag name="IGUANATEXSIZE" val="22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.9385"/>
  <p:tag name="ORIGINALWIDTH" val="2760.405"/>
  <p:tag name="LATEXADDIN" val="\documentclass{article}&#10;\usepackage{amsmath,amsfonts,amssymb,amsthm,epsfig,epstopdf,titling,url,array,color,soul,multicol}&#10;\pagestyle{empty}&#10;\begin{document}&#10;&#10;\boldmath&#10;&#10;\begin{align*}&#10;  R_{XY}(\tau)&amp;=\int_{-\infty}^{\infty} h(\alpha) R_X(\tau+\alpha) \; d\alpha\\&#10;  &amp;=h(\tau)\ast R_X(-\tau)=h(-\tau) \ast R_X(\tau).&#10;\end{align*}&#10;&#10;&#10;&#10;\end{document}"/>
  <p:tag name="IGUANATEXSIZE" val="24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4.826"/>
  <p:tag name="ORIGINALWIDTH" val="3870.266"/>
  <p:tag name="LATEXADDIN" val="\documentclass{article}&#10;\usepackage{amsmath,amsfonts,amssymb,amsthm,epsfig,epstopdf,titling,url,array,color,soul,multicol}&#10;\pagestyle{empty}&#10;\begin{document}&#10;&#10;\boldmath&#10;\begin{align*}&#10;  R_{Y}(t_1,t_2)&amp;= E[Y(t_1)Y(t_2)]\\&#10;&amp;=E\left[ \int_{-\infty}^{\infty} h(\alpha)X(t_1-\alpha) \; d\alpha \int_{-\infty}^{\infty} h(\beta)X(t_2-\beta) \; d\beta \right]\\&#10;  &amp;=\int_{-\infty}^{\infty}\int_{-\infty}^{\infty} h(\alpha)h(\beta) E[X(t_1-\alpha)X(t_2-\beta)] \; d\alpha d\beta \\&#10;&amp;=\int_{-\infty}^{\infty}\int_{-\infty}^{\infty} h(\alpha)h(\beta) R_X(t_1-t_2-\alpha+\beta) \; d\alpha d\beta \\&#10;&amp; = h(\tau)*h(-\tau)*R_X(\tau).&#10;\end{align*}&#10;&#10;&#10;\end{document}"/>
  <p:tag name="IGUANATEXSIZE" val="22"/>
  <p:tag name="IGUANATEXCURSOR" val="5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35.958"/>
  <p:tag name="LATEXADDIN" val="\documentclass{article}&#10;\usepackage{amsmath,amsfonts,amssymb,amsthm,epsfig,epstopdf,titling,url,array,color,soul,multicol}&#10;\pagestyle{empty}&#10;\begin{document}&#10;&#10;\boldmath&#10;\begin{equation*}&#10;X(t_1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7.604"/>
  <p:tag name="LATEXADDIN" val="\documentclass{article}&#10;\usepackage{amsmath,amsfonts,amssymb,amsthm,epsfig,epstopdf,titling,url,array,color,soul,multicol}&#10;\pagestyle{empty}&#10;\begin{document}&#10;&#10;\boldmath&#10;\begin{equation*}&#10;Y(t)=h(t)\ast X(t), 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3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7.2216"/>
  <p:tag name="LATEXADDIN" val="\documentclass{article}&#10;\usepackage{amsmath,amsfonts,amssymb,amsthm,epsfig,epstopdf,titling,url,array,color,soul,multicol}&#10;\pagestyle{empty}&#10;\begin{document}&#10;&#10;\boldmath&#10;\begin{equation*}&#10;h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3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919.76"/>
  <p:tag name="LATEXADDIN" val="\documentclass{article}&#10;\usepackage{amsmath,amsfonts,amssymb,amsthm,epsfig,epstopdf,titling,url,array,color,soul,multicol}&#10;\pagestyle{empty}&#10;\begin{document}&#10;&#10;\boldmath&#10;\begin{equation*}&#10;\mu_Y(t)=\mu_Y=\mu_X \int_{-\infty}^{\infty} h(\alpha) \; d\alpha&#10;\end{equation*}&#10;&#10;&#10;\end{document}"/>
  <p:tag name="IGUANATEXSIZE" val="24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3352.081"/>
  <p:tag name="LATEXADDIN" val="\documentclass{article}&#10;\usepackage{amsmath,amsfonts,amssymb,amsthm,epsfig,epstopdf,titling,url,array,color,soul,multicol}&#10;\pagestyle{empty}&#10;\begin{document}&#10;&#10;\boldmath&#10;\begin{equation*}&#10;R_{XY}(\tau)=h(-\tau) \ast R_X(\tau)=\int_{-\infty}^{\infty} h(-\alpha)R_X(t-\alpha) \; d\alpha&#10;\end{equation*}&#10;&#10;&#10;\end{document}"/>
  <p:tag name="IGUANATEXSIZE" val="24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11.511"/>
  <p:tag name="LATEXADDIN" val="\documentclass{article}&#10;\usepackage{amsmath,amsfonts,amssymb,amsthm,epsfig,epstopdf,titling,url,array,color,soul,multicol}&#10;\pagestyle{empty}&#10;\begin{document}&#10;&#10;\boldmath&#10;\begin{equation*}&#10;R_{Y}(\tau)=h(\tau) \ast h(-\tau) \ast R_X(\tau)&#10;\end{equation*}&#10;&#10;&#10;\end{document}"/>
  <p:tag name="IGUANATEXSIZE" val="24"/>
  <p:tag name="IGUANATEXCURSOR" val="2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09.7113"/>
  <p:tag name="LATEXADDIN" val="\documentclass{article}&#10;\usepackage{amsmath,amsfonts,amssymb,amsthm,epsfig,epstopdf,titling,url,array,color,soul,multicol}&#10;\pagestyle{empty}&#10;\begin{document}&#10;&#10;\boldmath&#10;\begin{equation*}&#10;H(f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.248977"/>
  <p:tag name="ORIGINALWIDTH" val="88.48898"/>
  <p:tag name="LATEXADDIN" val="\documentclass{article}&#10;\usepackage{amsmath,amsfonts,amssymb,amsthm,epsfig,epstopdf,titling,url,array,color,soul,multicol}&#10;\pagestyle{empty}&#10;\begin{document}&#10;&#10;\boldmath&#10;\begin{equation*}&#10;-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092.239"/>
  <p:tag name="LATEXADDIN" val="\documentclass{article}&#10;\usepackage{amsmath,amsfonts,amssymb,amsthm,epsfig,epstopdf,titling,url,array,color,soul,multicol}&#10;\pagestyle{empty}&#10;\begin{document}&#10;&#10;\boldmath&#10;\begin{equation*}&#10;\big\{X[n], n \in \mathbb{Z}\} \quad \textbf{ or } \quad  \big\{X_n, n \in \mathbb{Z}\}.&#10;\end{equation*}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7.2216"/>
  <p:tag name="LATEXADDIN" val="\documentclass{article}&#10;\usepackage{amsmath,amsfonts,amssymb,amsthm,epsfig,epstopdf,titling,url,array,color,soul,multicol}&#10;\pagestyle{empty}&#10;\begin{document}&#10;&#10;\boldmath&#10;\begin{equation*}&#10;h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00.45"/>
  <p:tag name="LATEXADDIN" val="\documentclass{article}&#10;\usepackage{amsmath,amsfonts,amssymb,amsthm,epsfig,epstopdf,titling,url,array,color,soul,multicol}&#10;\pagestyle{empty}&#10;\begin{document}&#10;&#10;\boldmath&#10;\begin{equation*}&#10; H(f)=\mathcal{F} \{h(t) \}= \int_{-\infty}^{\infty} h(t) e^{-2 j \pi  f t} \; dt.&#10;\end{equation*}&#10;&#10;&#10;\end{document}"/>
  <p:tag name="IGUANATEXSIZE" val="24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244.094"/>
  <p:tag name="LATEXADDIN" val="\documentclass{article}&#10;\usepackage{amsmath,amsfonts,amssymb,amsthm,epsfig,epstopdf,titling,url,array,color,soul,multicol}&#10;\pagestyle{empty}&#10;\begin{document}&#10;&#10;\boldmath&#10;\begin{equation*}&#10; H(0)= \int_{-\infty}^{\infty} h(t)  \; dt.&#10;\end{equation*}&#10;&#10;&#10;\end{document}"/>
  <p:tag name="IGUANATEXSIZE" val="24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713.911"/>
  <p:tag name="LATEXADDIN" val="\documentclass{article}&#10;\usepackage{amsmath,amsfonts,amssymb,amsthm,epsfig,epstopdf,titling,url,array,color,soul,multicol}&#10;\pagestyle{empty}&#10;\begin{document}&#10;&#10;\boldmath&#10;\begin{equation*}&#10;\mu_Y=\mu_X \int_{-\infty}^{\infty} h(\alpha) \; d\alpha, \ \ \Rightarrow \ \  \color{red} \mu_Y=\mu_X H(0).&#10;\end{equation*}&#10;&#10;&#10;\end{document}"/>
  <p:tag name="IGUANATEXSIZE" val="24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43.045"/>
  <p:tag name="LATEXADDIN" val="\documentclass{article}&#10;\usepackage{amsmath,amsfonts,amssymb,amsthm,epsfig,epstopdf,titling,url,array,color,soul,multicol}&#10;\pagestyle{empty}&#10;\begin{document}&#10;&#10;\boldmath&#10;\begin{equation*}&#10;R_{XY}(\tau)= R_X(\tau)\ast h(-\tau),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86.202"/>
  <p:tag name="LATEXADDIN" val="\documentclass{article}&#10;\usepackage{amsmath,amsfonts,amssymb,amsthm,epsfig,epstopdf,titling,url,array,color,soul,multicol}&#10;\pagestyle{empty}&#10;\begin{document}&#10;&#10;\boldmath&#10;\begin{equation*}&#10;\mathcal{F}\{R_{XY}(\tau)\} =\mathcal{F}\{ R_X(\tau)\}\cdot \mathcal{F}\{ h(-\tau)\},&#10;\end{equation*}&#10;&#10;&#10;\end{document}"/>
  <p:tag name="IGUANATEXSIZE" val="24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10.161"/>
  <p:tag name="LATEXADDIN" val="\documentclass{article}&#10;\usepackage{amsmath,amsfonts,amssymb,amsthm,epsfig,epstopdf,titling,url,array,color,soul,multicol}&#10;\pagestyle{empty}&#10;\begin{document}&#10;&#10;\boldmath&#10;\begin{equation*}\color{blue}&#10;\Rightarrow \ S_{XY}(f)=S_X(f)H(-f)=S_X(f)H^{*}(f)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2788.152"/>
  <p:tag name="LATEXADDIN" val="\documentclass{article}&#10;\usepackage{amsmath,amsfonts,amssymb,amsthm,epsfig,epstopdf,titling,url,array,color,soul,multicol}&#10;\pagestyle{empty}&#10;\begin{document}&#10;&#10;\boldmath&#10;\begin{equation*}&#10;S_{Y}(f)=S_X(f)H^{*}(f)H(f)&#10;  =S_X(f)|H(f)|^2.,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673.791"/>
  <p:tag name="LATEXADDIN" val="\documentclass{article}&#10;\usepackage{amsmath,amsfonts,amssymb,amsthm,epsfig,epstopdf,titling,url,array,color,soul,multicol}&#10;\pagestyle{empty}&#10;\begin{document}&#10;&#10;\boldmath&#10;\begin{equation*}\color{blue}&#10;\Rightarrow \ S_{Y}(f)=S_X(f)|H(f)|^2.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55.006"/>
  <p:tag name="LATEXADDIN" val="\documentclass{article}&#10;\usepackage{amsmath,amsfonts,amssymb,amsthm,epsfig,epstopdf,titling,url,array,color,soul,multicol}&#10;\pagestyle{empty}&#10;\begin{document}&#10;&#10;\boldmath&#10;\begin{equation*}&#10;R_{Y}(\tau)=h(\tau) \ast h(-\tau) \ast R_X(\tau),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74.016"/>
  <p:tag name="LATEXADDIN" val="\documentclass{article}&#10;\usepackage{amsmath,amsfonts,amssymb,amsthm,epsfig,epstopdf,titling,url,array,color,soul,multicol}&#10;\pagestyle{empty}&#10;\begin{document}&#10;&#10;\boldmath&#10;\begin{equation*}&#10;\{\cdots,-3,-2,-1,0,1,2,3,\cdots\}&#10;\end{equation*}&#10;&#10;&#10;\end{document}"/>
  <p:tag name="IGUANATEXSIZE" val="22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866.1417"/>
  <p:tag name="LATEXADDIN" val="\documentclass{article}&#10;\usepackage{amsmath,amsfonts,amssymb,amsthm,epsfig,epstopdf,titling,url,array,color,soul,multicol}&#10;\pagestyle{empty}&#10;\begin{document}&#10;&#10;\boldmath&#10;\begin{equation*}&#10;R_X(\tau)=e^{-|\tau|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266.217"/>
  <p:tag name="LATEXADDIN" val="\documentclass{article}&#10;\usepackage{amsmath,amsfonts,amssymb,amsthm,epsfig,epstopdf,titling,url,array,color,soul,multicol}&#10;\pagestyle{empty}&#10;\begin{document}&#10;&#10;\boldmath&#10;\begin{equation*}&#10;|H(f)| = \begin{cases}&#10;    \sqrt{1+4\pi^2 f^2}  &amp;  \quad  |f| &lt; 2  \\&#10;         0 &amp;  \quad \textbf{otherwise}&#10;\end{cases}&#10;\end{equation*}&#10;&#10;&#10;\end{document}"/>
  <p:tag name="IGUANATEXSIZE" val="22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30.371"/>
  <p:tag name="LATEXADDIN" val="\documentclass{article}&#10;\usepackage{amsmath,amsfonts,amssymb,amsthm,epsfig,epstopdf,titling,url,array,color,soul,multicol}&#10;\pagestyle{empty}&#10;\begin{document}&#10;&#10;\boldmath&#10;\begin{equation*}&#10;\mu_Y(t)=E[Y(t)].&#10;\end{equation*}&#10;&#10;&#10;\end{document}"/>
  <p:tag name="IGUANATEXSIZE" val="23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23.697"/>
  <p:tag name="LATEXADDIN" val="\documentclass{article}&#10;\usepackage{amsmath,amsfonts,amssymb,amsthm,epsfig,epstopdf,titling,url,array,color,soul,multicol}&#10;\pagestyle{empty}&#10;\begin{document}&#10;&#10;\boldmath&#10;\begin{equation*}&#10;R_Y(\tau).&#10;\end{equation*}&#10;&#10;&#10;\end{document}"/>
  <p:tag name="IGUANATEXSIZE" val="23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553.4308"/>
  <p:tag name="LATEXADDIN" val="\documentclass{article}&#10;\usepackage{amsmath,amsfonts,amssymb,amsthm,epsfig,epstopdf,titling,url,array,color,soul,multicol}&#10;\pagestyle{empty}&#10;\begin{document}&#10;&#10;\boldmath&#10;\begin{equation*}&#10;E[Y(t)^2].&#10;\end{equation*}&#10;&#10;&#10;\end{document}"/>
  <p:tag name="IGUANATEXSIZE" val="23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582.302"/>
  <p:tag name="LATEXADDIN" val="\documentclass{article}&#10;\usepackage{amsmath,amsfonts,amssymb,amsthm,epsfig,epstopdf,titling,url,array,color,soul,multicol}&#10;\pagestyle{empty}&#10;\begin{document}&#10;&#10;\boldmath&#10;\begin{equation*}&#10;E[X(t)^2]  =\int_{-\infty}^{\infty} S_X(f) \; df 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1.7361"/>
  <p:tag name="LATEXADDIN" val="\documentclass{article}&#10;\usepackage{amsmath,amsfonts,amssymb,amsthm,epsfig,epstopdf,titling,url,array,color,soul,multicol}&#10;\pagestyle{empty}&#10;\begin{document}&#10;&#10;\boldmath&#10;\begin{equation*}\color{blue}&#10;f_1&#10;\end{equation*}&#10;&#10;&#10;\end{document}"/>
  <p:tag name="IGUANATEXSIZE" val="26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833.8958"/>
  <p:tag name="LATEXADDIN" val="\documentclass{article}&#10;\usepackage{amsmath,amsfonts,amssymb,amsthm,epsfig,epstopdf,titling,url,array,color,soul,multicol}&#10;\pagestyle{empty}&#10;\begin{document}&#10;&#10;\boldmath&#10;\begin{equation*}&#10;\big\{X(t), t \in J \big\}.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3.9857"/>
  <p:tag name="LATEXADDIN" val="\documentclass{article}&#10;\usepackage{amsmath,amsfonts,amssymb,amsthm,epsfig,epstopdf,titling,url,array,color,soul,multicol}&#10;\pagestyle{empty}&#10;\begin{document}&#10;&#10;\boldmath&#10;\begin{equation*}&#10;\color{blue} f_2&#10;\end{equation*}&#10;&#10;&#10;\end{document}"/>
  <p:tag name="IGUANATEXSIZE" val="26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3.4008"/>
  <p:tag name="LATEXADDIN" val="\documentclass{article}&#10;\usepackage{amsmath,amsfonts,amssymb,amsthm,epsfig,epstopdf,titling,url,array,color,soul,multicol}&#10;\pagestyle{empty}&#10;\begin{document}&#10;&#10;\boldmath&#10;\begin{equation*}\color{blue}&#10;f_1&lt;|f|&lt;f_2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47.356"/>
  <p:tag name="LATEXADDIN" val="\documentclass{article}&#10;\usepackage{amsmath,amsfonts,amssymb,amsthm,epsfig,epstopdf,titling,url,array,color,soul,multicol}&#10;\pagestyle{empty}&#10;\begin{document}&#10;&#10;\boldmath&#10;\begin{equation*}&#10;S_Y(f)=S_X(f)|H(f)|^2= \begin{cases}&#10;    S_X(f)  &amp;  \quad  f_1 &lt; |f| &lt; f_2  \\&#10;    0 &amp;  \quad \textbf{otherwise}&#10;\end{cases}&#10;\end{equation*}&#10;&#10;&#10;\end{document}"/>
  <p:tag name="IGUANATEXSIZE" val="24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.9111"/>
  <p:tag name="ORIGINALWIDTH" val="3669.291"/>
  <p:tag name="LATEXADDIN" val="\documentclass{article}&#10;\usepackage{amsmath,amsfonts,amssymb,amsthm,epsfig,epstopdf,titling,url,array,color,soul,multicol}&#10;\pagestyle{empty}&#10;\begin{document}&#10;&#10;\boldmath&#10;\begin{align*}&#10;  E[Y(t)^2] &amp; =\int_{-\infty}^{\infty} S_Y(f) \; df &#10;  =\int_{-f_2}^{-f_1} S_X(f) \; df+\int_{f_1}^{f_2} S_X(f) \; df\\&#10;  &amp;=2\int_{f_1}^{f_2} S_X(f) \; df  \; \quad \big(\textbf{since }S_X(-f)=S_X(f)\big)&#10;\end{align*}&#10;&#10;&#10;&#10;\end{document}"/>
  <p:tag name="IGUANATEXSIZE" val="23"/>
  <p:tag name="IGUANATEXCURSOR" val="3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.94"/>
  <p:tag name="ORIGINALWIDTH" val="1854.518"/>
  <p:tag name="LATEXADDIN" val="\documentclass{article}&#10;\usepackage{amsmath,amsfonts,amssymb,amsthm,epsfig,epstopdf,titling,url,array,color,soul,multicol}&#10;\pagestyle{empty}&#10;\begin{document}&#10;&#10;\boldmath&#10;&#10;\begin{align*}&#10;  Y(t)&amp;=h(t)\ast X(t)\\&#10;  &amp;=\int_{-\infty}^{\infty} h(\alpha)X(t-\alpha)  \; d\alpha.&#10;\end{align*}&#10;&#10;&#10;&#10;\end{document}"/>
  <p:tag name="IGUANATEXSIZE" val="24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9.4263"/>
  <p:tag name="LATEXADDIN" val="\documentclass{article}&#10;\usepackage{amsmath,amsfonts,amssymb,amsthm,epsfig,epstopdf,titling,url,array,color,soul,multicol}&#10;\pagestyle{empty}&#10;\begin{document}&#10;&#10;\boldmath&#10;\begin{equation*}&#10;\color{red} X(t-\alpha_i)&#10;\end{equation*}&#10;&#10;&#10;\end{document}"/>
  <p:tag name="IGUANATEXSIZE" val="18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95.98803"/>
  <p:tag name="LATEXADDIN" val="\documentclass{article}&#10;\usepackage{amsmath,amsfonts,amssymb,amsthm,epsfig,epstopdf,titling,url,array,color,soul,multicol}&#10;\pagestyle{empty}&#10;\begin{document}&#10;&#10;\boldmath&#10;\begin{equation*}&#10;\color{blue} +&#10;\end{equation*}&#10;&#10;&#10;\end{document}"/>
  <p:tag name="IGUANATEXSIZE" val="28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19.7225"/>
  <p:tag name="LATEXADDIN" val="\documentclass{article}&#10;\usepackage{amsmath,amsfonts,amssymb,amsthm,epsfig,epstopdf,titling,url,array,color,soul,multicol}&#10;\pagestyle{empty}&#10;\begin{document}&#10;&#10;\boldmath&#10;\begin{equation*}&#10;\textbf{LTI}&#10;\end{equation*}&#10;&#10;&#10;\end{document}"/>
  <p:tag name="IGUANATEXSIZE" val="26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0.24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.2175"/>
  <p:tag name="LATEXADDIN" val="\documentclass{article}&#10;\usepackage{amsmath,amsfonts,amssymb,amsthm,epsfig,epstopdf,titling,url,array,color,soul,multicol}&#10;\pagestyle{empty}&#10;\begin{document}&#10;&#10;\boldmath&#10;\begin{equation*}&#10;Y(t)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51.781"/>
  <p:tag name="LATEXADDIN" val="\documentclass{article}&#10;\usepackage{amsmath,amsfonts,amssymb,amsthm,epsfig,epstopdf,titling,url,array,color,soul,multicol}&#10;\pagestyle{empty}&#10;\begin{document}&#10;&#10;\boldmath&#10;\begin{equation*}&#10;S_X(f) = C \ \ \textbf{for some } C \in \mathbb{R}.&#10;\end{equation*}&#10;&#10;&#10;\end{document}"/>
  <p:tag name="IGUANATEXSIZE" val="24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0.49118"/>
  <p:tag name="LATEXADDIN" val="\documentclass{article}&#10;\usepackage{amsmath,amsfonts,amssymb,amsthm,epsfig,epstopdf,titling,url,array,color,soul,multicol}&#10;\pagestyle{empty}&#10;\begin{document}&#10;&#10;\boldmath&#10;\begin{equation*}\color{blue}&#10;f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5.9543"/>
  <p:tag name="LATEXADDIN" val="\documentclass{article}&#10;\usepackage{amsmath,amsfonts,amssymb,amsthm,epsfig,epstopdf,titling,url,array,color,soul,multicol}&#10;\pagestyle{empty}&#10;\begin{document}&#10;&#10;\boldmath&#10;\begin{equation*}\color{blue}&#10;S_X(f)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99.73756"/>
  <p:tag name="LATEXADDIN" val="\documentclass{article}&#10;\usepackage{amsmath,amsfonts,amssymb,amsthm,epsfig,epstopdf,titling,url,array,color,soul,multicol}&#10;\pagestyle{empty}&#10;\begin{document}&#10;&#10;\boldmath&#10;\begin{equation*}&#10;C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362.955"/>
  <p:tag name="LATEXADDIN" val="\documentclass{article}&#10;\usepackage{amsmath,amsfonts,amssymb,amsthm,epsfig,epstopdf,titling,url,array,color,soul,multicol}&#10;\pagestyle{empty}&#10;\begin{document}&#10;&#10;\boldmath&#10;\begin{equation*}&#10;P_X = E\big[X(t)^2\big]=\int_{-\infty}^{\infty} S_X(f) \; df = \infty.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99.73756"/>
  <p:tag name="LATEXADDIN" val="\documentclass{article}&#10;\usepackage{amsmath,amsfonts,amssymb,amsthm,epsfig,epstopdf,titling,url,array,color,soul,multicol}&#10;\pagestyle{empty}&#10;\begin{document}&#10;&#10;\boldmath&#10;\begin{equation*}&#10;C&#10;\end{equation*}&#10;&#10;&#10;\end{document}"/>
  <p:tag name="IGUANATEXSIZE" val="18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99.73756"/>
  <p:tag name="LATEXADDIN" val="\documentclass{article}&#10;\usepackage{amsmath,amsfonts,amssymb,amsthm,epsfig,epstopdf,titling,url,array,color,soul,multicol}&#10;\pagestyle{empty}&#10;\begin{document}&#10;&#10;\boldmath&#10;\begin{equation*}&#10;C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181.4773"/>
  <p:tag name="LATEXADDIN" val="\documentclass{article}&#10;\usepackage{amsmath,amsfonts,amssymb,amsthm,epsfig,epstopdf,titling,url,array,color,soul,multicol}&#10;\pagestyle{empty}&#10;\begin{document}&#10;&#10;\boldmath&#10;\begin{equation*}&#10;\frac{N_0}{2}&#10;\end{equation*}&#10;&#10;&#10;\end{document}"/>
  <p:tag name="IGUANATEXSIZE" val="2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69.554"/>
  <p:tag name="LATEXADDIN" val="\documentclass{article}&#10;\usepackage{amsmath,amsfonts,amssymb,amsthm,epsfig,epstopdf,titling,url,array,color,soul,multicol}&#10;\pagestyle{empty}&#10;\begin{document}&#10;&#10;\boldmath&#10;\begin{equation*}&#10;[-1,1], \ [0,\infty),\ (-\infty,\infty),&#10;\end{equation*}&#10;&#10;&#10;\end{document}"/>
  <p:tag name="IGUANATEXSIZE" val="23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73.003"/>
  <p:tag name="LATEXADDIN" val="\documentclass{article}&#10;\usepackage{amsmath,amsfonts,amssymb,amsthm,epsfig,epstopdf,titling,url,array,color,soul,multicol}&#10;\pagestyle{empty}&#10;\begin{document}&#10;&#10;\boldmath&#10;\begin{align*}&#10;  R_X(\tau)=\mathcal{F}^{-1} \left\{\frac{N_0}{2}\right\}&#10;  =\frac{N_0}{2} \delta (\tau),&#10;\end{align*}&#10;&#10;&#10;&#10;\end{document}"/>
  <p:tag name="IGUANATEXSIZE" val="24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32.808"/>
  <p:tag name="LATEXADDIN" val="\documentclass{article}&#10;\usepackage{amsmath,amsfonts,amssymb,amsthm,epsfig,epstopdf,titling,url,array,color,soul,multicol}&#10;\pagestyle{empty}&#10;\begin{document}&#10;&#10;\boldmath&#10;\begin{equation*}&#10;\delta(x) = \begin{cases}&#10;    \infty  &amp;  \quad x=0  \\&#10;    0 &amp;  \quad \textbf{otherwise}&#10;\end{cases}&#10;\end{equation*}&#10;&#10;&#10;\end{document}"/>
  <p:tag name="IGUANATEXSIZE" val="24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5.2194"/>
  <p:tag name="LATEXADDIN" val="\documentclass{article}&#10;\usepackage{amsmath,amsfonts,amssymb,amsthm,epsfig,epstopdf,titling,url,array,color,soul,multicol}&#10;\pagestyle{empty}&#10;\begin{document}&#10;&#10;\boldmath&#10;\begin{equation*}&#10;\delta(\tau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57.6678"/>
  <p:tag name="LATEXADDIN" val="\documentclass{article}&#10;\usepackage{amsmath,amsfonts,amssymb,amsthm,epsfig,epstopdf,titling,url,array,color,soul,multicol}&#10;\pagestyle{empty}&#10;\begin{document}&#10;&#10;\boldmath&#10;\begin{equation*}&#10;R_X(\tau)=0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35.2081"/>
  <p:tag name="LATEXADDIN" val="\documentclass{article}&#10;\usepackage{amsmath,amsfonts,amssymb,amsthm,epsfig,epstopdf,titling,url,array,color,soul,multicol}&#10;\pagestyle{empty}&#10;\begin{document}&#10;&#10;\boldmath&#10;\begin{equation*}&#10;\tau \neq 0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4.7206"/>
  <p:tag name="LATEXADDIN" val="\documentclass{article}&#10;\usepackage{amsmath,amsfonts,amssymb,amsthm,epsfig,epstopdf,titling,url,array,color,soul,multicol}&#10;\pagestyle{empty}&#10;\begin{document}&#10;&#10;\boldmath&#10;\begin{equation*}&#10;\color{blue} n(t)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17.9602"/>
  <p:tag name="LATEXADDIN" val="\documentclass{article}&#10;\usepackage{amsmath,amsfonts,amssymb,amsthm,epsfig,epstopdf,titling,url,array,color,soul,multicol}&#10;\pagestyle{empty}&#10;\begin{document}&#10;&#10;\boldmath&#10;\begin{equation*}&#10;\color{blue} n(t):&#10;\end{equation*}&#10;&#10;&#10;\end{document}"/>
  <p:tag name="IGUANATEXSIZE" val="26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4.7206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2.865"/>
  <p:tag name="LATEXADDIN" val="\documentclass{article}&#10;\usepackage{amsmath,amsfonts,amssymb,amsthm,epsfig,epstopdf,titling,url,array,color,soul,multicol}&#10;\pagestyle{empty}&#10;\begin{document}&#10;&#10;\boldmath&#10;\begin{equation*}&#10;\mu_n = E[n(t)] = 0.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4.7206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 t \in J \big\}&#10;\end{equation*}&#10;&#10;&#10;\end{document}"/>
  <p:tag name="IGUANATEXSIZE" val="23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4.7206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779.9025"/>
  <p:tag name="LATEXADDIN" val="\documentclass{article}&#10;\usepackage{amsmath,amsfonts,amssymb,amsthm,epsfig,epstopdf,titling,url,array,color,soul,multicol}&#10;\pagestyle{empty}&#10;\begin{document}&#10;&#10;\boldmath&#10;\begin{equation*}&#10;S_n(f) = \frac{kT}{2}.&#10;\end{equation*}&#10;&#10;&#10;\end{document}"/>
  <p:tag name="IGUANATEXSIZE" val="22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4.7206"/>
  <p:tag name="LATEXADDIN" val="\documentclass{article}&#10;\usepackage{amsmath,amsfonts,amssymb,amsthm,epsfig,epstopdf,titling,url,array,color,soul,multicol}&#10;\pagestyle{empty}&#10;\begin{document}&#10;&#10;\boldmath&#10;\begin{equation*}&#10;\color{blue} n(t)&#10;\end{equation*}&#10;&#10;&#10;\end{document}"/>
  <p:tag name="IGUANATEXSIZE" val="22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\color{blue} X(t)&#10;\end{equation*}&#10;&#10;&#10;\end{document}"/>
  <p:tag name="IGUANATEXSIZE" val="22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2302.212"/>
  <p:tag name="LATEXADDIN" val="\documentclass{article}&#10;\usepackage{amsmath,amsfonts,amssymb,amsthm,epsfig,epstopdf,titling,url,array,color,soul,multicol}&#10;\pagestyle{empty}&#10;\begin{document}&#10;&#10;\boldmath&#10;\begin{equation*}&#10;S_X(f)=S_n(f)|H(f)|^2 = \frac{N_0}{2} |H(f)|^2.&#10;\end{equation*}&#10;&#10;&#10;\end{document}"/>
  <p:tag name="IGUANATEXSIZE" val="24"/>
  <p:tag name="IGUANATEXCURSOR" val="2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3.2358"/>
  <p:tag name="LATEXADDIN" val="\documentclass{article}&#10;\usepackage{amsmath,amsfonts,amssymb,amsthm,epsfig,epstopdf,titling,url,array,color,soul,multicol}&#10;\pagestyle{empty}&#10;\begin{document}&#10;&#10;\boldmath&#10;\begin{equation*}&#10;f_c&#10;\end{equation*}&#10;&#10;&#10;\end{document}"/>
  <p:tag name="IGUANATEXSIZE" val="18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20.4724"/>
  <p:tag name="LATEXADDIN" val="\documentclass{article}&#10;\usepackage{amsmath,amsfonts,amssymb,amsthm,epsfig,epstopdf,titling,url,array,color,soul,multicol}&#10;\pagestyle{empty}&#10;\begin{document}&#10;&#10;\boldmath&#10;\begin{equation*}&#10;-f_c&#10;\end{equation*}&#10;&#10;&#10;\end{document}"/>
  <p:tag name="IGUANATEXSIZE" val="18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5.2231"/>
  <p:tag name="LATEXADDIN" val="\documentclass{article}&#10;\usepackage{amsmath,amsfonts,amssymb,amsthm,epsfig,epstopdf,titling,url,array,color,soul,multicol}&#10;\pagestyle{empty}&#10;\begin{document}&#10;&#10;\boldmath&#10;\begin{equation*}&#10;2W&#10;\end{equation*}&#10;&#10;&#10;\end{document}"/>
  <p:tag name="IGUANATEXSIZE" val="16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3.2358"/>
  <p:tag name="LATEXADDIN" val="\documentclass{article}&#10;\usepackage{amsmath,amsfonts,amssymb,amsthm,epsfig,epstopdf,titling,url,array,color,soul,multicol}&#10;\pagestyle{empty}&#10;\begin{document}&#10;&#10;\boldmath&#10;\begin{equation*}&#10;f_c&#10;\end{equation*}&#10;&#10;&#10;\end{document}"/>
  <p:tag name="IGUANATEXSIZE" val="18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20.4724"/>
  <p:tag name="LATEXADDIN" val="\documentclass{article}&#10;\usepackage{amsmath,amsfonts,amssymb,amsthm,epsfig,epstopdf,titling,url,array,color,soul,multicol}&#10;\pagestyle{empty}&#10;\begin{document}&#10;&#10;\boldmath&#10;\begin{equation*}&#10;-f_c&#10;\end{equation*}&#10;&#10;&#10;\end{document}"/>
  <p:tag name="IGUANATEXSIZE" val="18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50.844"/>
  <p:tag name="LATEXADDIN" val="\documentclass{article}&#10;\usepackage{amsmath,amsfonts,amssymb,amsthm,epsfig,epstopdf,titling,url,array,color,soul,multicol}&#10;\pagestyle{empty}&#10;\begin{document}&#10;&#10;\boldmath&#10;\begin{equation*}&#10;\big\{X(n)=X_n,  n \in J \big\}&#10;\end{equation*}&#10;&#10;&#10;\end{document}"/>
  <p:tag name="IGUANATEXSIZE" val="23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5.2231"/>
  <p:tag name="LATEXADDIN" val="\documentclass{article}&#10;\usepackage{amsmath,amsfonts,amssymb,amsthm,epsfig,epstopdf,titling,url,array,color,soul,multicol}&#10;\pagestyle{empty}&#10;\begin{document}&#10;&#10;\boldmath&#10;\begin{equation*}&#10;2W&#10;\end{equation*}&#10;&#10;&#10;\end{document}"/>
  <p:tag name="IGUANATEXSIZE" val="16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5.9543"/>
  <p:tag name="LATEXADDIN" val="\documentclass{article}&#10;\usepackage{amsmath,amsfonts,amssymb,amsthm,epsfig,epstopdf,titling,url,array,color,soul,multicol}&#10;\pagestyle{empty}&#10;\begin{document}&#10;&#10;\boldmath&#10;\begin{equation*}&#10;\color{blue} S_X(f)&#10;\end{equation*}&#10;&#10;&#10;\end{document}"/>
  <p:tag name="IGUANATEXSIZE" val="18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181.4773"/>
  <p:tag name="LATEXADDIN" val="\documentclass{article}&#10;\usepackage{amsmath,amsfonts,amssymb,amsthm,epsfig,epstopdf,titling,url,array,color,soul,multicol}&#10;\pagestyle{empty}&#10;\begin{document}&#10;&#10;\boldmath&#10;\begin{equation*}&#10;\frac{N_0}{2}&#10;\end{equation*}&#10;&#10;&#10;\end{document}"/>
  <p:tag name="IGUANATEXSIZE" val="15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5.2231"/>
  <p:tag name="LATEXADDIN" val="\documentclass{article}&#10;\usepackage{amsmath,amsfonts,amssymb,amsthm,epsfig,epstopdf,titling,url,array,color,soul,multicol}&#10;\pagestyle{empty}&#10;\begin{document}&#10;&#10;\boldmath&#10;\begin{equation*}&#10;2W&#10;\end{equation*}&#10;&#10;&#10;\end{document}"/>
  <p:tag name="IGUANATEXSIZE" val="16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0.24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4.73937"/>
  <p:tag name="LATEXADDIN" val="\documentclass{article}&#10;\usepackage{amsmath,amsfonts,amssymb,amsthm,epsfig,epstopdf,titling,url,array,color,soul,multicol}&#10;\pagestyle{empty}&#10;\begin{document}&#10;&#10;\boldmath&#10;\begin{equation*}&#10;\mathbb{N}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,amsfonts,amssymb,amsthm,epsfig,epstopdf,titling,url,array,color,soul,multicol}&#10;\pagestyle{empty}&#10;\begin{document}&#10;&#10;\boldmath&#10;\begin{equation*}&#10;\mathbb{Z}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8.7177"/>
  <p:tag name="LATEXADDIN" val="\documentclass{article}&#10;\usepackage{amsmath,amsfonts,amssymb,amsthm,epsfig,epstopdf,titling,url,array,color,soul,multicol}&#10;\pagestyle{empty}&#10;\begin{document}&#10;&#10;\boldmath&#10;\begin{equation*}&#10;V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R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81.4773"/>
  <p:tag name="LATEXADDIN" val="\documentclass{article}&#10;\usepackage{amsmath,amsfonts,amssymb,amsthm,epsfig,epstopdf,titling,url,array,color,soul,multicol}&#10;\pagestyle{empty}&#10;\begin{document}&#10;&#10;\boldmath&#10;\begin{equation*}&#10;X_n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1.425"/>
  <p:tag name="LATEXADDIN" val="\documentclass{article}&#10;\usepackage{amsmath,amsfonts,amssymb,amsthm,epsfig,epstopdf,titling,url,array,color,soul,multicol}&#10;\pagestyle{empty}&#10;\begin{document}&#10;&#10;\boldmath&#10;\begin{equation*}&#10;X_n=1000(1+R)^n, \quad \textbf{ for }n=0,1,2,\cdots.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16.798"/>
  <p:tag name="LATEXADDIN" val="\documentclass{article}&#10;\usepackage{amsmath,amsfonts,amssymb,amsthm,epsfig,epstopdf,titling,url,array,color,soul,multicol}&#10;\pagestyle{empty}&#10;\begin{document}&#10;&#10;\boldmath&#10;\begin{equation*}&#10;R \sim Uniform(0.04,0.05).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R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225.347"/>
  <p:tag name="LATEXADDIN" val="\documentclass{article}&#10;\usepackage{amsmath,amsfonts,amssymb,amsthm,epsfig,epstopdf,titling,url,array,color,soul,multicol}&#10;\pagestyle{empty}&#10;\begin{document}&#10;&#10;\boldmath&#10;\begin{equation*}&#10;\big\{X_n, n=0,1,2,... \big\}.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92.201"/>
  <p:tag name="LATEXADDIN" val="\documentclass{article}&#10;\usepackage{amsmath,amsfonts,amssymb,amsthm,epsfig,epstopdf,titling,url,array,color,soul,multicol}&#10;\pagestyle{empty}&#10;\begin{document}&#10;&#10;\boldmath&#10;\begin{equation*}&#10;E[X_3]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072.366"/>
  <p:tag name="LATEXADDIN" val="\documentclass{article}&#10;\usepackage{amsmath,amsfonts,amssymb,amsthm,epsfig,epstopdf,titling,url,array,color,soul,multicol}&#10;\pagestyle{empty}&#10;\begin{document}&#10;&#10;\boldmath&#10;\begin{equation*}&#10;\big\{X(t), t \in [0,\infty) \big\}&#10;\end{equation*}&#10;&#10;&#10;\end{document}"/>
  <p:tag name="IGUANATEXSIZE" val="23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12.223"/>
  <p:tag name="LATEXADDIN" val="\documentclass{article}&#10;\usepackage{amsmath,amsfonts,amssymb,amsthm,epsfig,epstopdf,titling,url,array,color,soul,multicol}&#10;\pagestyle{empty}&#10;\begin{document}&#10;&#10;\boldmath&#10;\begin{equation*}&#10;X(t)=A+Bt, \quad \textbf{ for all }t \in [0,\infty),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43.1571"/>
  <p:tag name="LATEXADDIN" val="\documentclass{article}&#10;\usepackage{amsmath,amsfonts,amssymb,amsthm,epsfig,epstopdf,titling,url,array,color,soul,multicol}&#10;\pagestyle{empty}&#10;\begin{document}&#10;&#10;\boldmath&#10;\begin{equation*}\color{blue}&#10;X(t) = V(t)&#10;\end{equation*}&#10;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1.2373"/>
  <p:tag name="LATEXADDIN" val="\documentclass{article}&#10;\usepackage{amsmath,amsfonts,amssymb,amsthm,epsfig,epstopdf,titling,url,array,color,soul,multicol}&#10;\pagestyle{empty}&#10;\begin{document}&#10;&#10;\boldmath&#10;\begin{equation*}&#10;B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31.946"/>
  <p:tag name="LATEXADDIN" val="\documentclass{article}&#10;\usepackage{amsmath,amsfonts,amssymb,amsthm,epsfig,epstopdf,titling,url,array,color,soul,multicol}&#10;\pagestyle{empty}&#10;\begin{document}&#10;&#10;\boldmath&#10;\begin{equation*}&#10;N(1,1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98.4252"/>
  <p:tag name="LATEXADDIN" val="\documentclass{article}&#10;\usepackage{amsmath,amsfonts,amssymb,amsthm,epsfig,epstopdf,titling,url,array,color,soul,multicol}&#10;\pagestyle{empty}&#10;\begin{document}&#10;&#10;\boldmath&#10;\begin{equation*}&#10;Y=X(1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4.237"/>
  <p:tag name="LATEXADDIN" val="\documentclass{article}&#10;\usepackage{amsmath,amsfonts,amssymb,amsthm,epsfig,epstopdf,titling,url,array,color,soul,multicol}&#10;\pagestyle{empty}&#10;\begin{document}&#10;&#10;\boldmath&#10;\begin{equation*}&#10;Y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4.9269"/>
  <p:tag name="LATEXADDIN" val="\documentclass{article}&#10;\usepackage{amsmath,amsfonts,amssymb,amsthm,epsfig,epstopdf,titling,url,array,color,soul,multicol}&#10;\pagestyle{empty}&#10;\begin{document}&#10;&#10;\boldmath&#10;\begin{equation*}&#10;Z=X(2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86.9517"/>
  <p:tag name="LATEXADDIN" val="\documentclass{article}&#10;\usepackage{amsmath,amsfonts,amssymb,amsthm,epsfig,epstopdf,titling,url,array,color,soul,multicol}&#10;\pagestyle{empty}&#10;\begin{document}&#10;&#10;\boldmath&#10;\begin{equation*}&#10;E[YZ]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72.1409"/>
  <p:tag name="LATEXADDIN" val="\documentclass{article}&#10;\usepackage{amsmath,amsfonts,amssymb,amsthm,epsfig,epstopdf,titling,url,array,color,soul,multicol}&#10;\pagestyle{empty}&#10;\begin{document}&#10;&#10;\boldmath&#10;\begin{equation*}&#10;\mu_X(t):J \rightarrow \mathbb{R}&#10;\end{equation*}&#10;&#10;&#10;\end{document}"/>
  <p:tag name="IGUANATEXSIZE" val="24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49.869"/>
  <p:tag name="LATEXADDIN" val="\documentclass{article}&#10;\usepackage{amsmath,amsfonts,amssymb,amsthm,epsfig,epstopdf,titling,url,array,color,soul,multicol}&#10;\pagestyle{empty}&#10;\begin{document}&#10;&#10;\boldmath&#10;\begin{equation*}&#10;\mu_X(t)=E[X(t)].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\color{blue}&#10;t&#10;\end{equation*}&#10;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99.1751"/>
  <p:tag name="LATEXADDIN" val="\documentclass{article}&#10;\usepackage{amsmath,amsfonts,amssymb,amsthm,epsfig,epstopdf,titling,url,array,color,soul,multicol}&#10;\pagestyle{empty}&#10;\begin{document}&#10;&#10;\boldmath&#10;\begin{equation*}&#10;R_X(t_1,t_2)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78.665"/>
  <p:tag name="LATEXADDIN" val="\documentclass{article}&#10;\usepackage{amsmath,amsfonts,amssymb,amsthm,epsfig,epstopdf,titling,url,array,color,soul,multicol}&#10;\pagestyle{empty}&#10;\begin{document}&#10;&#10;\boldmath&#10;\begin{equation*}&#10;R_X(t_1,t_2)=E[X(t_1)X(t_2)], \quad \textbf{for }t_1,t_2 \in J.&#10;\end{equation*}&#10;&#10;&#10;\end{document}"/>
  <p:tag name="IGUANATEXSIZE" val="24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90.1762"/>
  <p:tag name="LATEXADDIN" val="\documentclass{article}&#10;\usepackage{amsmath,amsfonts,amssymb,amsthm,epsfig,epstopdf,titling,url,array,color,soul,multicol}&#10;\pagestyle{empty}&#10;\begin{document}&#10;&#10;\boldmath&#10;\begin{equation*}&#10;C_X(t_1,t_2)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405.324"/>
  <p:tag name="LATEXADDIN" val="\documentclass{article}&#10;\usepackage{amsmath,amsfonts,amssymb,amsthm,epsfig,epstopdf,titling,url,array,color,soul,multicol}&#10;\pagestyle{empty}&#10;\begin{document}&#10;&#10;\boldmath&#10;\begin{align*}%\label{}&#10;   C_X(t_1,t_2)&amp;=\textbf{Cov}\big(X(t_1),X(t_2)\big)\\&#10;  &amp;=R_X(t_1,t_2)-\mu_X(t_1) \mu_X(t_2), \quad \textbf{for }t_1,t_2 \in J.&#10;\end{align*}&#10;&#10;&#10;\end{document}"/>
  <p:tag name="IGUANATEXSIZE" val="24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\color{blue}&#10;\big\{X(t), t \in J \big\}&#10;\end{equation*}&#10;&#10;&#10;\end{document}"/>
  <p:tag name="IGUANATEXSIZE" val="24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777.6528"/>
  <p:tag name="LATEXADDIN" val="\documentclass{article}&#10;\usepackage{amsmath,amsfonts,amssymb,amsthm,epsfig,epstopdf,titling,url,array,color,soul,multicol}&#10;\pagestyle{empty}&#10;\begin{document}&#10;&#10;\boldmath&#10;\begin{equation*}\color{blue}&#10;\big\{Y(t), t \in J \big\}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89.1639"/>
  <p:tag name="LATEXADDIN" val="\documentclass{article}&#10;\usepackage{amsmath,amsfonts,amssymb,amsthm,epsfig,epstopdf,titling,url,array,color,soul,multicol}&#10;\pagestyle{empty}&#10;\begin{document}&#10;&#10;\boldmath&#10;\begin{equation*}&#10;R_{XY}(t_1,t_2)&#10;\end{equation*}&#10;&#10;&#10;\end{document}"/>
  <p:tag name="IGUANATEXSIZE" val="24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73.903"/>
  <p:tag name="LATEXADDIN" val="\documentclass{article}&#10;\usepackage{amsmath,amsfonts,amssymb,amsthm,epsfig,epstopdf,titling,url,array,color,soul,multicol}&#10;\pagestyle{empty}&#10;\begin{document}&#10;&#10;\boldmath&#10;\begin{equation*}&#10;R_{XY}(t_1,t_2)=E[X(t_1)Y(t_2)], \quad \textbf{for }t_1,t_2 \in J;&#10;\end{equation*}&#10;&#10;&#10;\end{document}"/>
  <p:tag name="IGUANATEXSIZE" val="24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81.6648"/>
  <p:tag name="LATEXADDIN" val="\documentclass{article}&#10;\usepackage{amsmath,amsfonts,amssymb,amsthm,epsfig,epstopdf,titling,url,array,color,soul,multicol}&#10;\pagestyle{empty}&#10;\begin{document}&#10;&#10;\boldmath&#10;\begin{equation*}&#10;C_{XY}(t_1,t_2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579.303"/>
  <p:tag name="LATEXADDIN" val="\documentclass{article}&#10;\usepackage{amsmath,amsfonts,amssymb,amsthm,epsfig,epstopdf,titling,url,array,color,soul,multicol}&#10;\pagestyle{empty}&#10;\begin{document}&#10;&#10;\boldmath&#10;\begin{align*}&#10;     C_{XY}(t_1,t_2)&amp;=\textbf{Cov}\big(X(t_1),Y(t_2)\big)\\&#10;    &amp;=R_{XY}(t_1,t_2)-\mu_X(t_1) \mu_Y(t_2), \quad \textbf{for }t_1,t_2 \in J.&#10;  \end{align*}&#10;&#10;&#10;\end{document}"/>
  <p:tag name="IGUANATEXSIZE" val="24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9.6512"/>
  <p:tag name="LATEXADDIN" val="\documentclass{article}&#10;\usepackage{amsmath,amsfonts,amssymb,amsthm,epsfig,epstopdf,titling,url,array,color,soul,multicol}&#10;\pagestyle{empty}&#10;\begin{document}&#10;&#10;\boldmath&#10;\begin{equation*}&#10;\big\{X(t), t \in J \big\}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818.1477"/>
  <p:tag name="LATEXADDIN" val="\documentclass{article}&#10;\usepackage{amsmath,amsfonts,amssymb,amsthm,epsfig,epstopdf,titling,url,array,color,soul,multicol}&#10;\pagestyle{empty}&#10;\begin{document}&#10;&#10;\boldmath&#10;\begin{equation*}&#10;\big\{Y(t), t \in J' \big\}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9377"/>
  <p:tag name="ORIGINALWIDTH" val="1074.616"/>
  <p:tag name="LATEXADDIN" val="\documentclass{article}&#10;\usepackage{amsmath,amsfonts,amssymb,amsthm,epsfig,epstopdf,titling,url,array,color,soul,multicol}&#10;\pagestyle{empty}&#10;\begin{document}&#10;&#10;\boldmath&#10;&#10;\begin{align*}%\label{}&#10;   &amp; t_1,t_2, \dots, t_m \in J\\&#10;   &amp; \quad \quad \textbf{and}\\&#10;   &amp; t'_1,t'_2, \dots, t'_n \in J',&#10;\end{align*}&#10;&#10;&#10;&#10;\end{document}"/>
  <p:tag name="IGUANATEXSIZE" val="22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93.813"/>
  <p:tag name="LATEXADDIN" val="\documentclass{article}&#10;\usepackage{amsmath,amsfonts,amssymb,amsthm,epsfig,epstopdf,titling,url,array,color,soul,multicol}&#10;\pagestyle{empty}&#10;\begin{document}&#10;&#10;\boldmath&#10;\begin{equation*}&#10;X(t_1), X(t_2), \cdots, X(t_m)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469.816"/>
  <p:tag name="LATEXADDIN" val="\documentclass{article}&#10;\usepackage{amsmath,amsfonts,amssymb,amsthm,epsfig,epstopdf,titling,url,array,color,soul,multicol}&#10;\pagestyle{empty}&#10;\begin{document}&#10;&#10;\boldmath&#10;\begin{equation*}\color{red}&#10;Y(t'_1), Y(t'_2), \cdots, Y(t'_n).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007.874"/>
  <p:tag name="LATEXADDIN" val="\documentclass{article}&#10;\usepackage{amsmath,amsfonts,amssymb,amsthm,epsfig,epstopdf,titling,url,array,color,soul,multicol}&#10;\pagestyle{empty}&#10;\begin{document}&#10;&#10;\boldmath&#10;\begin{equation*}&#10;t_1,t_2,\cdots, t_r \in \mathbb{R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\Delta \in \mathbb{R}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47.319"/>
  <p:tag name="LATEXADDIN" val="\documentclass{article}&#10;\usepackage{amsmath,amsfonts,amssymb,amsthm,epsfig,epstopdf,titling,url,array,color,soul,multicol}&#10;\pagestyle{empty}&#10;\begin{document}&#10;&#10;\boldmath&#10;\begin{equation*}&#10;X(t_1), X(t_2), \cdots, X(t_r)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72.703"/>
  <p:tag name="LATEXADDIN" val="\documentclass{article}&#10;\usepackage{amsmath,amsfonts,amssymb,amsthm,epsfig,epstopdf,titling,url,array,color,soul,multicol}&#10;\pagestyle{empty}&#10;\begin{document}&#10;&#10;\boldmath&#10;\begin{equation*}&#10;X(t_1+\Delta), X(t_2+\Delta), \cdots, X(t_r+\Delta).&#10;\end{equatio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823.3971"/>
  <p:tag name="LATEXADDIN" val="\documentclass{article}&#10;\usepackage{amsmath,amsfonts,amssymb,amsthm,epsfig,epstopdf,titling,url,array,color,soul,multicol}&#10;\pagestyle{empty}&#10;\begin{document}&#10;&#10;\boldmath&#10;\begin{equation*}&#10;x_1, x_2,\cdots, x_r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783.277"/>
  <p:tag name="LATEXADDIN" val="\documentclass{article}&#10;\usepackage{amsmath,amsfonts,amssymb,amsthm,epsfig,epstopdf,titling,url,array,color,soul,multicol}&#10;\pagestyle{empty}&#10;\begin{document}&#10;&#10;\boldmath&#10;\begin{align*}&#10;F_{X(t_1) X(t_2) \cdots X(t_r)} &amp; (x_1,x_2,\cdots, x_r) \\ &amp; = F_{X(t_1+\Delta) X(t_2+\Delta) \cdots X(t_r+\Delta)}(x_1,x_2,\cdots, x_r).&#10;\end{alig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109.861"/>
  <p:tag name="LATEXADDIN" val="\documentclass{article}&#10;\usepackage{amsmath,amsfonts,amssymb,amsthm,epsfig,epstopdf,titling,url,array,color,soul,multicol}&#10;\pagestyle{empty}&#10;\begin{document}&#10;&#10;\boldmath&#10;\begin{equation*}&#10;n_1,n_2,\cdots, n_r \in \mathbb{Z}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369.7038"/>
  <p:tag name="LATEXADDIN" val="\documentclass{article}&#10;\usepackage{amsmath,amsfonts,amssymb,amsthm,epsfig,epstopdf,titling,url,array,color,soul,multicol}&#10;\pagestyle{empty}&#10;\begin{document}&#10;&#10;\boldmath&#10;\begin{equation*}&#10;D \in \mathbb{Z}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58.305"/>
  <p:tag name="LATEXADDIN" val="\documentclass{article}&#10;\usepackage{amsmath,amsfonts,amssymb,amsthm,epsfig,epstopdf,titling,url,array,color,soul,multicol}&#10;\pagestyle{empty}&#10;\begin{document}&#10;&#10;\boldmath&#10;\begin{equation*}&#10;X(n_1), X(n_2), \cdots, X(n_r)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88.189"/>
  <p:tag name="LATEXADDIN" val="\documentclass{article}&#10;\usepackage{amsmath,amsfonts,amssymb,amsthm,epsfig,epstopdf,titling,url,array,color,soul,multicol}&#10;\pagestyle{empty}&#10;\begin{document}&#10;&#10;\boldmath&#10;\begin{equation*}&#10;X(n_1+D), X(n_2+D), \cdots, X(n_r+D)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855.6431"/>
  <p:tag name="LATEXADDIN" val="\documentclass{article}&#10;\usepackage{amsmath,amsfonts,amssymb,amsthm,epsfig,epstopdf,titling,url,array,color,soul,multicol}&#10;\pagestyle{empty}&#10;\begin{document}&#10;&#10;\boldmath&#10;\begin{equation*}&#10;\big\{X(n), n \in \mathbb{Z}\big\}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823.3971"/>
  <p:tag name="LATEXADDIN" val="\documentclass{article}&#10;\usepackage{amsmath,amsfonts,amssymb,amsthm,epsfig,epstopdf,titling,url,array,color,soul,multicol}&#10;\pagestyle{empty}&#10;\begin{document}&#10;&#10;\boldmath&#10;\begin{equation*}&#10;x_1, x_2,\cdots, x_r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8.7177"/>
  <p:tag name="LATEXADDIN" val="\documentclass{article}&#10;\usepackage{amsmath,amsfonts,amssymb,amsthm,epsfig,epstopdf,titling,url,array,color,soul,multicol}&#10;\pagestyle{empty}&#10;\begin{document}&#10;&#10;\boldmath&#10;\begin{equation*}&#10;V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958.755"/>
  <p:tag name="LATEXADDIN" val="\documentclass{article}&#10;\usepackage{amsmath,amsfonts,amssymb,amsthm,epsfig,epstopdf,titling,url,array,color,soul,multicol}&#10;\pagestyle{empty}&#10;\begin{document}&#10;&#10;\boldmath&#10;\begin{align*}&#10;F_{X(n_1) X(n_2) \cdots X(n_r)} &amp; (x_1,x_2,\cdots, x_n)\\ &#10;&amp; = F_{X(n_1+D) X(n_2+D) \cdots X(n_r+D)}(x_1,x_2,\cdots, x_r).&#10;\end{align*}&#10;&#10;&#10;\end{document}"/>
  <p:tag name="IGUANATEXSIZE" val="24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3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88.301"/>
  <p:tag name="LATEXADDIN" val="\documentclass{article}&#10;\usepackage{amsmath,amsfonts,amssymb,amsthm,epsfig,epstopdf,titling,url,array,color,soul,multicol}&#10;\pagestyle{empty}&#10;\begin{document}&#10;&#10;\boldmath&#10;\begin{equation*}&#10;\mu_X(t)=\mu_X \textbf{, for all } t\in \mathbb{R}.&#10;\end{equation*}&#10;&#10;&#10;\end{document}"/>
  <p:tag name="IGUANATEXSIZE" val="24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23.922"/>
  <p:tag name="LATEXADDIN" val="\documentclass{article}&#10;\usepackage{amsmath,amsfonts,amssymb,amsthm,epsfig,epstopdf,titling,url,array,color,soul,multicol}&#10;\pagestyle{empty}&#10;\begin{document}&#10;&#10;\boldmath&#10;\begin{equation*}&#10;R_X(t_1,t_2)=R_X(t_1-t_2) \textbf{, for all } t_1,t_2\in \mathbb{R}.&#10;\end{equation*}&#10;&#10;&#10;\end{document}"/>
  <p:tag name="IGUANATEXSIZE" val="24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855.6431"/>
  <p:tag name="LATEXADDIN" val="\documentclass{article}&#10;\usepackage{amsmath,amsfonts,amssymb,amsthm,epsfig,epstopdf,titling,url,array,color,soul,multicol}&#10;\pagestyle{empty}&#10;\begin{document}&#10;&#10;\boldmath&#10;\begin{equation*}&#10;\big\{X(n), n \in \mathbb{Z}\big\}&#10;\end{equation*}&#10;&#10;&#10;\end{document}"/>
  <p:tag name="IGUANATEXSIZE" val="23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55.043"/>
  <p:tag name="LATEXADDIN" val="\documentclass{article}&#10;\usepackage{amsmath,amsfonts,amssymb,amsthm,epsfig,epstopdf,titling,url,array,color,soul,multicol}&#10;\pagestyle{empty}&#10;\begin{document}&#10;&#10;\boldmath&#10;\begin{equation*}&#10;\mu_X(n)=\mu_X \textbf{, for all } n\in \mathbb{Z}.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839.895"/>
  <p:tag name="LATEXADDIN" val="\documentclass{article}&#10;\usepackage{amsmath,amsfonts,amssymb,amsthm,epsfig,epstopdf,titling,url,array,color,soul,multicol}&#10;\pagestyle{empty}&#10;\begin{document}&#10;&#10;\boldmath&#10;\begin{equation*}&#10;R_X(n_1,n_2)=R_X(n_1-n_2) \textbf{, for all } n_1,n_2\in \mathbb{Z}.&#10;\end{equation*}&#10;&#10;&#10;\end{document}"/>
  <p:tag name="IGUANATEXSIZE" val="24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788.1515"/>
  <p:tag name="LATEXADDIN" val="\documentclass{article}&#10;\usepackage{amsmath,amsfonts,amssymb,amsthm,epsfig,epstopdf,titling,url,array,color,soul,multicol}&#10;\pagestyle{empty}&#10;\begin{document}&#10;&#10;\boldmath&#10;\begin{equation*}&#10;\big\{X(t), t \in \mathbb{R}\big\}&#10;\end{equation*}&#10;&#10;&#10;\end{document}"/>
  <p:tag name="IGUANATEXSIZE" val="23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51.856"/>
  <p:tag name="LATEXADDIN" val="\documentclass{article}&#10;\usepackage{amsmath,amsfonts,amssymb,amsthm,epsfig,epstopdf,titling,url,array,color,soul,multicol}&#10;\pagestyle{empty}&#10;\begin{document}&#10;&#10;\boldmath&#10;\begin{equation*}&#10;X(t)=\cos (t+U),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0.338"/>
  <p:tag name="LATEXADDIN" val="\documentclass{article}&#10;\usepackage{amsmath,amsfonts,amssymb,amsthm,epsfig,epstopdf,titling,url,array,color,soul,multicol}&#10;\pagestyle{empty}&#10;\begin{document}&#10;&#10;\boldmath&#10;\begin{equation*}&#10;U \sim Uniform(0,2\pi)&#10;\end{equation*}&#10;&#10;&#10;\end{document}"/>
  <p:tag name="IGUANATEXSIZE" val="24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8.7177"/>
  <p:tag name="LATEXADDIN" val="\documentclass{article}&#10;\usepackage{amsmath,amsfonts,amssymb,amsthm,epsfig,epstopdf,titling,url,array,color,soul,multicol}&#10;\pagestyle{empty}&#10;\begin{document}&#10;&#10;\boldmath&#10;\begin{equation*}&#10;V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87.7015"/>
  <p:tag name="LATEXADDIN" val="\documentclass{article}&#10;\usepackage{amsmath,amsfonts,amssymb,amsthm,epsfig,epstopdf,titling,url,array,color,soul,multicol}&#10;\pagestyle{empty}&#10;\begin{document}&#10;&#10;\boldmath&#10;\begin{equation*}\color{blue}&#10;R_X(\tau)&#10;\end{equation*}&#10;&#10;&#10;\end{document}"/>
  <p:tag name="IGUANATEXSIZE" val="26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660.6674"/>
  <p:tag name="LATEXADDIN" val="\documentclass{article}&#10;\usepackage{amsmath,amsfonts,amssymb,amsthm,epsfig,epstopdf,titling,url,array,color,soul,multicol}&#10;\pagestyle{empty}&#10;\begin{document}&#10;&#10;\boldmath&#10;\begin{equation*}&#10;\tau=t_1-t_2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.9659"/>
  <p:tag name="LATEXADDIN" val="\documentclass{article}&#10;\usepackage{amsmath,amsfonts,amssymb,amsthm,epsfig,epstopdf,titling,url,array,color,soul,multicol}&#10;\pagestyle{empty}&#10;\begin{document}&#10;&#10;\boldmath&#10;\begin{equation*}&#10;X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7.087"/>
  <p:tag name="LATEXADDIN" val="\documentclass{article}&#10;\usepackage{amsmath,amsfonts,amssymb,amsthm,epsfig,epstopdf,titling,url,array,color,soul,multicol}&#10;\pagestyle{empty}&#10;\begin{document}&#10;&#10;\boldmath&#10;\begin{equation*}&#10;R_X(t_1-t_2)=R_X(\tau)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582.302"/>
  <p:tag name="LATEXADDIN" val="\documentclass{article}&#10;\usepackage{amsmath,amsfonts,amssymb,amsthm,epsfig,epstopdf,titling,url,array,color,soul,multicol}&#10;\pagestyle{empty}&#10;\begin{document}&#10;&#10;\boldmath&#10;\begin{equation*}&#10;t_1=t_2 \ \rightarrow \ E[X(t_1)^2] \geq 0 \  &#10;\end{equation*}&#10;&#10;&#10;\end{document}"/>
  <p:tag name="IGUANATEXSIZE" val="24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637.795"/>
  <p:tag name="LATEXADDIN" val="\documentclass{article}&#10;\usepackage{amsmath,amsfonts,amssymb,amsthm,epsfig,epstopdf,titling,url,array,color,soul,multicol}&#10;\pagestyle{empty}&#10;\begin{document}&#10;&#10;\boldmath&#10;\begin{equation*}\color{red}&#10;\Rightarrow \ R_X(0)=E[X(t)^2] \geq 0,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528.309"/>
  <p:tag name="LATEXADDIN" val="\documentclass{article}&#10;\usepackage{amsmath,amsfonts,amssymb,amsthm,epsfig,epstopdf,titling,url,array,color,soul,multicol}&#10;\pagestyle{empty}&#10;\begin{document}&#10;&#10;\boldmath&#10;\begin{equation*}&#10;R_X(-\tau) =E[X(t-\tau)X(t)]  =E[X(t)X(t-\tau)] &#10;  =R_X(\tau) \quad&#10;\end{equation*}&#10;&#10;&#10;\end{document}"/>
  <p:tag name="IGUANATEXSIZE" val="24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314.961"/>
  <p:tag name="LATEXADDIN" val="\documentclass{article}&#10;\usepackage{amsmath,amsfonts,amssymb,amsthm,epsfig,epstopdf,titling,url,array,color,soul,multicol}&#10;\pagestyle{empty}&#10;\begin{document}&#10;&#10;\boldmath&#10;\begin{equation*}\color{red}&#10;\Rightarrow \ R_X(\tau)=R_X(-\tau),   \quad \textbf{for all } \tau \in \mathbb{R}.&#10;\end{equation*}&#10;&#10;&#10;\end{document}"/>
  <p:tag name="IGUANATEXSIZE" val="24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40.495"/>
  <p:tag name="LATEXADDIN" val="\documentclass{article}&#10;\usepackage{amsmath,amsfonts,amssymb,amsthm,epsfig,epstopdf,titling,url,array,color,soul,multicol}&#10;\pagestyle{empty}&#10;\begin{document}&#10;&#10;\boldmath&#10;\begin{equation*}\color{red}&#10;|R_X(\tau)|\leq R_X(0),  \quad \textbf{for all } \tau \in \mathbb{R}.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horelight_First_M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nion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relight_First_MW" id="{9EE3B217-3E0E-4669-B32E-CD89D8110D9C}" vid="{520CEAE8-E141-494F-B056-50C0B8AE72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Shorelight_First_MW</Template>
  <TotalTime>19596</TotalTime>
  <Words>2895</Words>
  <Application>Microsoft Office PowerPoint</Application>
  <PresentationFormat>Widescreen</PresentationFormat>
  <Paragraphs>624</Paragraphs>
  <Slides>80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Minion Pro</vt:lpstr>
      <vt:lpstr>Wingdings</vt:lpstr>
      <vt:lpstr>Shorelight_First_MW</vt:lpstr>
      <vt:lpstr>ECE 603 Probability and Random Processes</vt:lpstr>
      <vt:lpstr>Objectives</vt:lpstr>
      <vt:lpstr>Rationale</vt:lpstr>
      <vt:lpstr>Prior Learning</vt:lpstr>
      <vt:lpstr>Random Process</vt:lpstr>
      <vt:lpstr>Random Process</vt:lpstr>
      <vt:lpstr>Random Process</vt:lpstr>
      <vt:lpstr>Random Process</vt:lpstr>
      <vt:lpstr>Random Process</vt:lpstr>
      <vt:lpstr>Random Process</vt:lpstr>
      <vt:lpstr>Random Process</vt:lpstr>
      <vt:lpstr>Random Process</vt:lpstr>
      <vt:lpstr>Random Process</vt:lpstr>
      <vt:lpstr>Random Process</vt:lpstr>
      <vt:lpstr>Orchestrated Conversation: Random Process</vt:lpstr>
      <vt:lpstr>Random Process</vt:lpstr>
      <vt:lpstr>Mean and Correlation Functions</vt:lpstr>
      <vt:lpstr>Mean and Correlation Functions</vt:lpstr>
      <vt:lpstr>Mean and Correlation Functions</vt:lpstr>
      <vt:lpstr>Multiple Random Processes</vt:lpstr>
      <vt:lpstr>Multiple Random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Orchestrated Conversation: Stationary Processes</vt:lpstr>
      <vt:lpstr>Gaussian Random Processes</vt:lpstr>
      <vt:lpstr>Summary of Random Process</vt:lpstr>
      <vt:lpstr>Summary of Random Process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Stationary Processes</vt:lpstr>
      <vt:lpstr>Gaussian Random Processes</vt:lpstr>
      <vt:lpstr>Processing of Random Signals</vt:lpstr>
      <vt:lpstr>Power Spectral Density</vt:lpstr>
      <vt:lpstr>Power Spectral Density</vt:lpstr>
      <vt:lpstr>Power Spectral Density</vt:lpstr>
      <vt:lpstr>Power Spectral Density</vt:lpstr>
      <vt:lpstr>Power Spectral Density</vt:lpstr>
      <vt:lpstr>Power Spectral Density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Linear Time-Invariant (LTI) Systems</vt:lpstr>
      <vt:lpstr>Power in a Frequency Band</vt:lpstr>
      <vt:lpstr>Power in a Frequency Band</vt:lpstr>
      <vt:lpstr>Power in a Frequency Band</vt:lpstr>
      <vt:lpstr>Power in a Frequency Band</vt:lpstr>
      <vt:lpstr>Power in a Frequency Band</vt:lpstr>
      <vt:lpstr>White Processes</vt:lpstr>
      <vt:lpstr>White Processes</vt:lpstr>
      <vt:lpstr>White Processes</vt:lpstr>
      <vt:lpstr>White Processes</vt:lpstr>
      <vt:lpstr>White Processes</vt:lpstr>
      <vt:lpstr>White Processes</vt:lpstr>
      <vt:lpstr>Filtered Noise Process</vt:lpstr>
      <vt:lpstr>Filtered Noise Process</vt:lpstr>
      <vt:lpstr>Filtered Noise Process</vt:lpstr>
      <vt:lpstr>Post-work for Lesson</vt:lpstr>
      <vt:lpstr>To Prepare for the Next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</dc:title>
  <dc:creator>Mani Krishna</dc:creator>
  <cp:lastModifiedBy>Hossein</cp:lastModifiedBy>
  <cp:revision>1212</cp:revision>
  <dcterms:created xsi:type="dcterms:W3CDTF">2016-08-14T23:39:53Z</dcterms:created>
  <dcterms:modified xsi:type="dcterms:W3CDTF">2020-08-16T23:32:00Z</dcterms:modified>
</cp:coreProperties>
</file>